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0" r:id="rId2"/>
    <p:sldId id="261" r:id="rId3"/>
    <p:sldId id="262" r:id="rId4"/>
    <p:sldId id="265" r:id="rId5"/>
    <p:sldId id="264" r:id="rId6"/>
    <p:sldId id="266" r:id="rId7"/>
    <p:sldId id="267" r:id="rId8"/>
    <p:sldId id="268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BFEA"/>
    <a:srgbClr val="E15136"/>
    <a:srgbClr val="EDEDED"/>
    <a:srgbClr val="616161"/>
    <a:srgbClr val="000000"/>
    <a:srgbClr val="53F9BB"/>
    <a:srgbClr val="F6C508"/>
    <a:srgbClr val="E539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中度样式 3 - 强调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2228" autoAdjust="0"/>
  </p:normalViewPr>
  <p:slideViewPr>
    <p:cSldViewPr snapToGrid="0">
      <p:cViewPr varScale="1">
        <p:scale>
          <a:sx n="124" d="100"/>
          <a:sy n="124" d="100"/>
        </p:scale>
        <p:origin x="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7FD7A8-1654-4811-80CD-CBECC116E1B4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5966BA-AA8F-4C66-B284-035517F572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937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dataisbeautiful/comments/lmlrks/oc_our_health_and_wealth_over_221_years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[OC] Our health and wealth over 221 years compressed into a minute : dataisbeautiful (reddit.com)</a:t>
            </a:r>
            <a:endParaRPr lang="en-US" altLang="zh-CN" dirty="0"/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latin typeface="Roboto" panose="02000000000000000000" pitchFamily="2" charset="0"/>
                <a:ea typeface="Roboto" panose="02000000000000000000" pitchFamily="2" charset="0"/>
              </a:rPr>
              <a:t>The comment/share/like of the video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966BA-AA8F-4C66-B284-035517F5726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218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/>
              <a:t>Flow is storytelling</a:t>
            </a:r>
          </a:p>
          <a:p>
            <a:r>
              <a:rPr lang="en-US" altLang="zh-CN" sz="1200" dirty="0"/>
              <a:t>Pick the right tool for the job: logscale</a:t>
            </a:r>
            <a:r>
              <a:rPr lang="zh-CN" altLang="en-US" sz="1200" dirty="0"/>
              <a:t>可以让最近高速发展的</a:t>
            </a:r>
            <a:r>
              <a:rPr lang="en-US" altLang="zh-CN" sz="1200" dirty="0" err="1"/>
              <a:t>gdp</a:t>
            </a:r>
            <a:r>
              <a:rPr lang="zh-CN" altLang="en-US" sz="1200" dirty="0"/>
              <a:t>纳入表内</a:t>
            </a:r>
            <a:r>
              <a:rPr lang="en-US" altLang="zh-CN" sz="1200" dirty="0"/>
              <a:t>,</a:t>
            </a:r>
            <a:r>
              <a:rPr lang="en-US" altLang="zh-CN" sz="1200" dirty="0" err="1"/>
              <a:t>sqrtscale</a:t>
            </a:r>
            <a:r>
              <a:rPr lang="zh-CN" altLang="en-US" sz="1200" dirty="0"/>
              <a:t>可以让点的大小差距不会太大</a:t>
            </a:r>
            <a:endParaRPr lang="en-US" altLang="zh-CN" sz="12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966BA-AA8F-4C66-B284-035517F5726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252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然后口头总结前面讲的这个图做的好的地方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966BA-AA8F-4C66-B284-035517F5726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510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2min</a:t>
            </a:r>
            <a:endParaRPr lang="zh-CN" altLang="en-US" dirty="0"/>
          </a:p>
          <a:p>
            <a:r>
              <a:rPr kumimoji="1" lang="en-US" altLang="zh-CN" dirty="0"/>
              <a:t>c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966BA-AA8F-4C66-B284-035517F5726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3430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3min</a:t>
            </a:r>
          </a:p>
          <a:p>
            <a:r>
              <a:rPr lang="en-US" altLang="zh-CN" dirty="0"/>
              <a:t>1</a:t>
            </a:r>
            <a:r>
              <a:rPr lang="zh-CN" altLang="en-US" dirty="0"/>
              <a:t>、添加红色的框和数字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location</a:t>
            </a:r>
            <a:r>
              <a:rPr lang="zh-CN" altLang="en-US" dirty="0"/>
              <a:t>具体到大洲，</a:t>
            </a:r>
            <a:r>
              <a:rPr lang="en-US" altLang="zh-CN" dirty="0"/>
              <a:t>country</a:t>
            </a:r>
            <a:r>
              <a:rPr lang="zh-CN" altLang="en-US" dirty="0"/>
              <a:t>具体到国家，</a:t>
            </a:r>
            <a:r>
              <a:rPr lang="en-US" altLang="zh-CN" dirty="0"/>
              <a:t>period</a:t>
            </a:r>
            <a:r>
              <a:rPr lang="zh-CN" altLang="en-US" dirty="0"/>
              <a:t>具体到时间点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、名字进行修改：</a:t>
            </a:r>
            <a:r>
              <a:rPr lang="en-US" altLang="zh-CN" dirty="0"/>
              <a:t>health center</a:t>
            </a:r>
            <a:r>
              <a:rPr lang="zh-CN" altLang="en-US" dirty="0"/>
              <a:t>。把</a:t>
            </a:r>
            <a:r>
              <a:rPr lang="en-US" altLang="zh-CN" dirty="0"/>
              <a:t>our health and wealth …</a:t>
            </a:r>
            <a:r>
              <a:rPr lang="zh-CN" altLang="en-US" dirty="0"/>
              <a:t>放到标题，不用</a:t>
            </a:r>
            <a:r>
              <a:rPr lang="en-US" altLang="zh-CN" dirty="0"/>
              <a:t>health center</a:t>
            </a:r>
          </a:p>
          <a:p>
            <a:r>
              <a:rPr lang="en-US" altLang="zh-CN" dirty="0"/>
              <a:t>4</a:t>
            </a:r>
            <a:r>
              <a:rPr lang="zh-CN" altLang="en-US" dirty="0"/>
              <a:t>、修改图片大小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、问题和回答放在一起、顺序统一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5966BA-AA8F-4C66-B284-035517F5726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647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F05CCE-751A-C616-E4BB-46DA9FB3E4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407E420-0170-72EB-C0E3-2E5957BE88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412123-C67E-B56F-B8FE-520A2BF02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145EB7-9C16-6EA2-9BDE-92D29F11A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44FB3A-7409-707F-EC00-38C06CC80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4423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059C48-22E3-F9D5-5DD9-1B7D4CBEC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4766BD9-3C98-A452-A8BD-55D357606B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4A2793-9908-5FB5-B946-412E0408D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EA4579-E7E7-1D89-C1CE-0B2A3951B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57F25E-BE15-3639-591C-A15F80193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247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C053D23-21FB-FF96-07AD-A37FBF245C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EFB9C8A-038C-47D9-0CE9-CD0477B110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E1A57F-C10D-F62B-402D-FD20DF584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BA9956-64D9-6A76-F35E-178E3A830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6A8E56-594F-95D5-F34B-9E04F2E32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209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30BE4-C477-8E8F-BB0C-0D523B5F7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2BD76C-2748-A3C6-F0E3-CC63C79670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87676F-E05E-0195-EB54-6C1456535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864D51-1151-63D5-8160-715BD713C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C87D52-256D-7163-A43F-9ADD8994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6266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48BE01-70FA-1F5D-5B72-4E8A06E90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2B7BDA-682B-6962-CFA4-997CB4C61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27DA76-E4E3-265E-183D-92B1B00AA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C06C3F-A2CC-031B-B965-0A43145E2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8B1918-A867-2684-F4F6-CD3221E7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592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22B86C-4E9B-D99E-2F98-86971C671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7662FC-8889-F188-56A7-DE9D290D0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F1F339-208E-69E3-F1A5-57BDEB80C4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F00835-F723-656E-2E9E-B6BA368B4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E4AE25-8C9C-3B4F-A559-E01C6BFFC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AB2732-5EBF-5C09-ECB7-ED1CB783C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1325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DCF286-8B28-EA87-B7BE-1D0822D99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637E2D-680E-CD3F-FE5F-E43D5ABBA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AEE236-B8FA-EBF6-B430-B5C33875A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692B14A-CAFC-C15B-E827-9774E69941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B668A5C-5516-1005-4C67-693D030504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FD35E3E-6262-F189-5EDE-2198B35C3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5E8C5DA-1FE7-CB9C-2647-3B4408CF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113AD1C-5339-7EF8-0A6B-C4E8A27A7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7728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97192D-B185-E704-920F-69FBB6148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C1B4F2F-C26D-DAAB-B097-B25A0E4AF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742A6D-6315-A963-AE17-EEC7D2748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739F165-B010-87EE-5A2D-46D701F4C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388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B46C1FE-D504-C506-2808-75F7EEB05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158BA5F-1F7B-A192-F55D-8A2E84D0A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BF3C44-CB5C-01E8-41FC-A9FA38A89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717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07D89B-266A-CEAF-07CD-3A679B6A9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3F5933-1344-EDDF-80FB-067F6BF51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829D82-B74B-C4CF-8F59-CE9C4C1D2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261CC8-6C1C-74B2-42FD-E80070DC5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8063EC-9D5A-6EAE-FAE9-98E37F6DB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ECDEC0-8F82-8F99-C6F2-F8F2EB68D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7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5B80E4-10FD-B874-623F-1040C915A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5EBACFF-7F4C-3853-6607-2D1232C87F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9888B4-B1E9-257F-0807-193451B128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F15DCDA-30BF-77C1-35DC-B998C1164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AC2D19C-81F8-D435-4C3E-4F1B3CD5C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524E7A-B2D5-EAC4-57AE-010655DD1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534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8D670FF-2C46-35CD-90C7-226CC757D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021C29-32BB-D48A-74F9-4E20AD3C9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14AE39-3D70-FD57-7F8F-30985FF1BD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6B110-33FF-476A-951B-01B46AF05BBE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205FA8-6B47-CF11-D554-F183DE8D0B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06CA9D-85AE-97E3-8A9F-9D6FC45BFB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BCD01-5735-4C49-9F40-1BB7D1B161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4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reddit.com/r/dataisbeautiful/comments/lmlrks/oc_our_health_and_wealth_over_221_years/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ECF69E0-FDC4-B6B2-8018-288C10131358}"/>
              </a:ext>
            </a:extLst>
          </p:cNvPr>
          <p:cNvSpPr/>
          <p:nvPr/>
        </p:nvSpPr>
        <p:spPr>
          <a:xfrm>
            <a:off x="472502" y="1027772"/>
            <a:ext cx="9285769" cy="329320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5400" b="1" i="0" dirty="0">
                <a:solidFill>
                  <a:srgbClr val="1A1A1B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Evaluate the Effectiveness of Dashboard:</a:t>
            </a:r>
          </a:p>
          <a:p>
            <a:endParaRPr lang="en-US" altLang="zh-CN" sz="2000" b="0" i="0" dirty="0">
              <a:solidFill>
                <a:srgbClr val="1A1A1B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r"/>
            <a:r>
              <a:rPr lang="en-US" altLang="zh-CN" sz="4000" b="0" i="0" dirty="0">
                <a:solidFill>
                  <a:srgbClr val="1A1A1B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Our health and wealth over 221 years compressed into a minute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C248720-C19A-E4D7-4B16-6094588CBF60}"/>
              </a:ext>
            </a:extLst>
          </p:cNvPr>
          <p:cNvSpPr txBox="1"/>
          <p:nvPr/>
        </p:nvSpPr>
        <p:spPr>
          <a:xfrm>
            <a:off x="4988154" y="6314425"/>
            <a:ext cx="133562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>
                <a:latin typeface="Roboto" panose="02000000000000000000" pitchFamily="2" charset="0"/>
                <a:ea typeface="Roboto" panose="02000000000000000000" pitchFamily="2" charset="0"/>
              </a:rPr>
              <a:t>Group 10</a:t>
            </a:r>
            <a:endParaRPr lang="zh-CN" altLang="en-US" sz="2200" dirty="0">
              <a:latin typeface="Roboto" panose="02000000000000000000" pitchFamily="2" charset="0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02038F4-972A-6E62-4DA0-9DB8BE47CA3B}"/>
              </a:ext>
            </a:extLst>
          </p:cNvPr>
          <p:cNvGrpSpPr/>
          <p:nvPr/>
        </p:nvGrpSpPr>
        <p:grpSpPr>
          <a:xfrm rot="409278">
            <a:off x="9144000" y="759598"/>
            <a:ext cx="4165599" cy="6339702"/>
            <a:chOff x="10346035" y="1829467"/>
            <a:chExt cx="3024541" cy="5440403"/>
          </a:xfrm>
          <a:solidFill>
            <a:srgbClr val="0CBFEA"/>
          </a:solidFill>
        </p:grpSpPr>
        <p:sp>
          <p:nvSpPr>
            <p:cNvPr id="11" name="Freeform 191">
              <a:extLst>
                <a:ext uri="{FF2B5EF4-FFF2-40B4-BE49-F238E27FC236}">
                  <a16:creationId xmlns:a16="http://schemas.microsoft.com/office/drawing/2014/main" id="{DB3FF425-0DAC-E6A7-D690-82D0C3D029F7}"/>
                </a:ext>
              </a:extLst>
            </p:cNvPr>
            <p:cNvSpPr/>
            <p:nvPr/>
          </p:nvSpPr>
          <p:spPr bwMode="auto">
            <a:xfrm rot="19800000">
              <a:off x="12144884" y="2466892"/>
              <a:ext cx="83822" cy="72470"/>
            </a:xfrm>
            <a:custGeom>
              <a:avLst/>
              <a:gdLst>
                <a:gd name="T0" fmla="*/ 41 w 81"/>
                <a:gd name="T1" fmla="*/ 0 h 70"/>
                <a:gd name="T2" fmla="*/ 24 w 81"/>
                <a:gd name="T3" fmla="*/ 4 h 70"/>
                <a:gd name="T4" fmla="*/ 9 w 81"/>
                <a:gd name="T5" fmla="*/ 51 h 70"/>
                <a:gd name="T6" fmla="*/ 41 w 81"/>
                <a:gd name="T7" fmla="*/ 70 h 70"/>
                <a:gd name="T8" fmla="*/ 57 w 81"/>
                <a:gd name="T9" fmla="*/ 66 h 70"/>
                <a:gd name="T10" fmla="*/ 72 w 81"/>
                <a:gd name="T11" fmla="*/ 19 h 70"/>
                <a:gd name="T12" fmla="*/ 41 w 81"/>
                <a:gd name="T13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70">
                  <a:moveTo>
                    <a:pt x="41" y="0"/>
                  </a:moveTo>
                  <a:cubicBezTo>
                    <a:pt x="35" y="0"/>
                    <a:pt x="30" y="1"/>
                    <a:pt x="24" y="4"/>
                  </a:cubicBezTo>
                  <a:cubicBezTo>
                    <a:pt x="7" y="13"/>
                    <a:pt x="0" y="34"/>
                    <a:pt x="9" y="51"/>
                  </a:cubicBezTo>
                  <a:cubicBezTo>
                    <a:pt x="16" y="64"/>
                    <a:pt x="28" y="70"/>
                    <a:pt x="41" y="70"/>
                  </a:cubicBezTo>
                  <a:cubicBezTo>
                    <a:pt x="46" y="70"/>
                    <a:pt x="52" y="69"/>
                    <a:pt x="57" y="66"/>
                  </a:cubicBezTo>
                  <a:cubicBezTo>
                    <a:pt x="75" y="57"/>
                    <a:pt x="81" y="36"/>
                    <a:pt x="72" y="19"/>
                  </a:cubicBezTo>
                  <a:cubicBezTo>
                    <a:pt x="66" y="6"/>
                    <a:pt x="53" y="0"/>
                    <a:pt x="4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Freeform 196">
              <a:extLst>
                <a:ext uri="{FF2B5EF4-FFF2-40B4-BE49-F238E27FC236}">
                  <a16:creationId xmlns:a16="http://schemas.microsoft.com/office/drawing/2014/main" id="{A5E6D041-4942-9ABE-DA17-7B70A4385FA8}"/>
                </a:ext>
              </a:extLst>
            </p:cNvPr>
            <p:cNvSpPr/>
            <p:nvPr/>
          </p:nvSpPr>
          <p:spPr bwMode="auto">
            <a:xfrm rot="19800000">
              <a:off x="13255339" y="2407262"/>
              <a:ext cx="115237" cy="100544"/>
            </a:xfrm>
            <a:custGeom>
              <a:avLst/>
              <a:gdLst>
                <a:gd name="T0" fmla="*/ 31 w 63"/>
                <a:gd name="T1" fmla="*/ 0 h 55"/>
                <a:gd name="T2" fmla="*/ 19 w 63"/>
                <a:gd name="T3" fmla="*/ 3 h 55"/>
                <a:gd name="T4" fmla="*/ 7 w 63"/>
                <a:gd name="T5" fmla="*/ 40 h 55"/>
                <a:gd name="T6" fmla="*/ 31 w 63"/>
                <a:gd name="T7" fmla="*/ 55 h 55"/>
                <a:gd name="T8" fmla="*/ 44 w 63"/>
                <a:gd name="T9" fmla="*/ 52 h 55"/>
                <a:gd name="T10" fmla="*/ 56 w 63"/>
                <a:gd name="T11" fmla="*/ 15 h 55"/>
                <a:gd name="T12" fmla="*/ 31 w 63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55">
                  <a:moveTo>
                    <a:pt x="31" y="0"/>
                  </a:moveTo>
                  <a:cubicBezTo>
                    <a:pt x="27" y="0"/>
                    <a:pt x="23" y="1"/>
                    <a:pt x="19" y="3"/>
                  </a:cubicBezTo>
                  <a:cubicBezTo>
                    <a:pt x="5" y="10"/>
                    <a:pt x="0" y="27"/>
                    <a:pt x="7" y="40"/>
                  </a:cubicBezTo>
                  <a:cubicBezTo>
                    <a:pt x="12" y="50"/>
                    <a:pt x="21" y="55"/>
                    <a:pt x="31" y="55"/>
                  </a:cubicBezTo>
                  <a:cubicBezTo>
                    <a:pt x="36" y="55"/>
                    <a:pt x="40" y="54"/>
                    <a:pt x="44" y="52"/>
                  </a:cubicBezTo>
                  <a:cubicBezTo>
                    <a:pt x="58" y="45"/>
                    <a:pt x="63" y="28"/>
                    <a:pt x="56" y="15"/>
                  </a:cubicBezTo>
                  <a:cubicBezTo>
                    <a:pt x="51" y="5"/>
                    <a:pt x="41" y="0"/>
                    <a:pt x="3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Freeform 202">
              <a:extLst>
                <a:ext uri="{FF2B5EF4-FFF2-40B4-BE49-F238E27FC236}">
                  <a16:creationId xmlns:a16="http://schemas.microsoft.com/office/drawing/2014/main" id="{0521DBF4-587A-4E68-6E8A-C92E28F18E07}"/>
                </a:ext>
              </a:extLst>
            </p:cNvPr>
            <p:cNvSpPr/>
            <p:nvPr/>
          </p:nvSpPr>
          <p:spPr bwMode="auto">
            <a:xfrm rot="19800000">
              <a:off x="12233397" y="3024045"/>
              <a:ext cx="71153" cy="62646"/>
            </a:xfrm>
            <a:custGeom>
              <a:avLst/>
              <a:gdLst>
                <a:gd name="T0" fmla="*/ 20 w 39"/>
                <a:gd name="T1" fmla="*/ 0 h 34"/>
                <a:gd name="T2" fmla="*/ 12 w 39"/>
                <a:gd name="T3" fmla="*/ 2 h 34"/>
                <a:gd name="T4" fmla="*/ 5 w 39"/>
                <a:gd name="T5" fmla="*/ 25 h 34"/>
                <a:gd name="T6" fmla="*/ 20 w 39"/>
                <a:gd name="T7" fmla="*/ 34 h 34"/>
                <a:gd name="T8" fmla="*/ 28 w 39"/>
                <a:gd name="T9" fmla="*/ 32 h 34"/>
                <a:gd name="T10" fmla="*/ 35 w 39"/>
                <a:gd name="T11" fmla="*/ 9 h 34"/>
                <a:gd name="T12" fmla="*/ 20 w 39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4">
                  <a:moveTo>
                    <a:pt x="20" y="0"/>
                  </a:moveTo>
                  <a:cubicBezTo>
                    <a:pt x="17" y="0"/>
                    <a:pt x="14" y="1"/>
                    <a:pt x="12" y="2"/>
                  </a:cubicBezTo>
                  <a:cubicBezTo>
                    <a:pt x="3" y="6"/>
                    <a:pt x="0" y="17"/>
                    <a:pt x="5" y="25"/>
                  </a:cubicBezTo>
                  <a:cubicBezTo>
                    <a:pt x="8" y="31"/>
                    <a:pt x="14" y="34"/>
                    <a:pt x="20" y="34"/>
                  </a:cubicBezTo>
                  <a:cubicBezTo>
                    <a:pt x="22" y="34"/>
                    <a:pt x="25" y="33"/>
                    <a:pt x="28" y="32"/>
                  </a:cubicBezTo>
                  <a:cubicBezTo>
                    <a:pt x="36" y="28"/>
                    <a:pt x="39" y="17"/>
                    <a:pt x="35" y="9"/>
                  </a:cubicBezTo>
                  <a:cubicBezTo>
                    <a:pt x="32" y="3"/>
                    <a:pt x="26" y="0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Freeform 213">
              <a:extLst>
                <a:ext uri="{FF2B5EF4-FFF2-40B4-BE49-F238E27FC236}">
                  <a16:creationId xmlns:a16="http://schemas.microsoft.com/office/drawing/2014/main" id="{65193195-EF85-463F-2427-C69A84587936}"/>
                </a:ext>
              </a:extLst>
            </p:cNvPr>
            <p:cNvSpPr/>
            <p:nvPr/>
          </p:nvSpPr>
          <p:spPr bwMode="auto">
            <a:xfrm rot="19800000">
              <a:off x="11510194" y="1829467"/>
              <a:ext cx="125732" cy="109142"/>
            </a:xfrm>
            <a:custGeom>
              <a:avLst/>
              <a:gdLst>
                <a:gd name="T0" fmla="*/ 61 w 122"/>
                <a:gd name="T1" fmla="*/ 0 h 106"/>
                <a:gd name="T2" fmla="*/ 36 w 122"/>
                <a:gd name="T3" fmla="*/ 6 h 106"/>
                <a:gd name="T4" fmla="*/ 14 w 122"/>
                <a:gd name="T5" fmla="*/ 78 h 106"/>
                <a:gd name="T6" fmla="*/ 61 w 122"/>
                <a:gd name="T7" fmla="*/ 106 h 106"/>
                <a:gd name="T8" fmla="*/ 86 w 122"/>
                <a:gd name="T9" fmla="*/ 100 h 106"/>
                <a:gd name="T10" fmla="*/ 108 w 122"/>
                <a:gd name="T11" fmla="*/ 28 h 106"/>
                <a:gd name="T12" fmla="*/ 61 w 122"/>
                <a:gd name="T1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06">
                  <a:moveTo>
                    <a:pt x="61" y="0"/>
                  </a:moveTo>
                  <a:cubicBezTo>
                    <a:pt x="53" y="0"/>
                    <a:pt x="44" y="2"/>
                    <a:pt x="36" y="6"/>
                  </a:cubicBezTo>
                  <a:cubicBezTo>
                    <a:pt x="10" y="20"/>
                    <a:pt x="0" y="52"/>
                    <a:pt x="14" y="78"/>
                  </a:cubicBezTo>
                  <a:cubicBezTo>
                    <a:pt x="24" y="96"/>
                    <a:pt x="42" y="106"/>
                    <a:pt x="61" y="106"/>
                  </a:cubicBezTo>
                  <a:cubicBezTo>
                    <a:pt x="69" y="106"/>
                    <a:pt x="78" y="104"/>
                    <a:pt x="86" y="100"/>
                  </a:cubicBezTo>
                  <a:cubicBezTo>
                    <a:pt x="112" y="86"/>
                    <a:pt x="122" y="54"/>
                    <a:pt x="108" y="28"/>
                  </a:cubicBezTo>
                  <a:cubicBezTo>
                    <a:pt x="99" y="10"/>
                    <a:pt x="80" y="0"/>
                    <a:pt x="6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Freeform 214">
              <a:extLst>
                <a:ext uri="{FF2B5EF4-FFF2-40B4-BE49-F238E27FC236}">
                  <a16:creationId xmlns:a16="http://schemas.microsoft.com/office/drawing/2014/main" id="{3CED9A87-5A91-7926-5425-175447544A13}"/>
                </a:ext>
              </a:extLst>
            </p:cNvPr>
            <p:cNvSpPr/>
            <p:nvPr/>
          </p:nvSpPr>
          <p:spPr bwMode="auto">
            <a:xfrm rot="19800000">
              <a:off x="11048119" y="3114373"/>
              <a:ext cx="124858" cy="110452"/>
            </a:xfrm>
            <a:custGeom>
              <a:avLst/>
              <a:gdLst>
                <a:gd name="T0" fmla="*/ 61 w 121"/>
                <a:gd name="T1" fmla="*/ 0 h 107"/>
                <a:gd name="T2" fmla="*/ 36 w 121"/>
                <a:gd name="T3" fmla="*/ 6 h 107"/>
                <a:gd name="T4" fmla="*/ 14 w 121"/>
                <a:gd name="T5" fmla="*/ 78 h 107"/>
                <a:gd name="T6" fmla="*/ 61 w 121"/>
                <a:gd name="T7" fmla="*/ 107 h 107"/>
                <a:gd name="T8" fmla="*/ 85 w 121"/>
                <a:gd name="T9" fmla="*/ 100 h 107"/>
                <a:gd name="T10" fmla="*/ 108 w 121"/>
                <a:gd name="T11" fmla="*/ 29 h 107"/>
                <a:gd name="T12" fmla="*/ 61 w 121"/>
                <a:gd name="T13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107">
                  <a:moveTo>
                    <a:pt x="61" y="0"/>
                  </a:moveTo>
                  <a:cubicBezTo>
                    <a:pt x="52" y="0"/>
                    <a:pt x="44" y="2"/>
                    <a:pt x="36" y="6"/>
                  </a:cubicBezTo>
                  <a:cubicBezTo>
                    <a:pt x="10" y="20"/>
                    <a:pt x="0" y="52"/>
                    <a:pt x="14" y="78"/>
                  </a:cubicBezTo>
                  <a:cubicBezTo>
                    <a:pt x="23" y="96"/>
                    <a:pt x="42" y="107"/>
                    <a:pt x="61" y="107"/>
                  </a:cubicBezTo>
                  <a:cubicBezTo>
                    <a:pt x="69" y="107"/>
                    <a:pt x="77" y="105"/>
                    <a:pt x="85" y="100"/>
                  </a:cubicBezTo>
                  <a:cubicBezTo>
                    <a:pt x="111" y="87"/>
                    <a:pt x="121" y="55"/>
                    <a:pt x="108" y="29"/>
                  </a:cubicBezTo>
                  <a:cubicBezTo>
                    <a:pt x="98" y="11"/>
                    <a:pt x="80" y="0"/>
                    <a:pt x="6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Freeform 215">
              <a:extLst>
                <a:ext uri="{FF2B5EF4-FFF2-40B4-BE49-F238E27FC236}">
                  <a16:creationId xmlns:a16="http://schemas.microsoft.com/office/drawing/2014/main" id="{75C42790-725F-F5CF-62CC-64E0A96202A5}"/>
                </a:ext>
              </a:extLst>
            </p:cNvPr>
            <p:cNvSpPr/>
            <p:nvPr/>
          </p:nvSpPr>
          <p:spPr bwMode="auto">
            <a:xfrm rot="19800000">
              <a:off x="12209629" y="1968191"/>
              <a:ext cx="96918" cy="85566"/>
            </a:xfrm>
            <a:custGeom>
              <a:avLst/>
              <a:gdLst>
                <a:gd name="T0" fmla="*/ 47 w 94"/>
                <a:gd name="T1" fmla="*/ 0 h 83"/>
                <a:gd name="T2" fmla="*/ 28 w 94"/>
                <a:gd name="T3" fmla="*/ 5 h 83"/>
                <a:gd name="T4" fmla="*/ 11 w 94"/>
                <a:gd name="T5" fmla="*/ 61 h 83"/>
                <a:gd name="T6" fmla="*/ 47 w 94"/>
                <a:gd name="T7" fmla="*/ 83 h 83"/>
                <a:gd name="T8" fmla="*/ 66 w 94"/>
                <a:gd name="T9" fmla="*/ 78 h 83"/>
                <a:gd name="T10" fmla="*/ 84 w 94"/>
                <a:gd name="T11" fmla="*/ 22 h 83"/>
                <a:gd name="T12" fmla="*/ 47 w 94"/>
                <a:gd name="T13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83">
                  <a:moveTo>
                    <a:pt x="47" y="0"/>
                  </a:moveTo>
                  <a:cubicBezTo>
                    <a:pt x="41" y="0"/>
                    <a:pt x="34" y="2"/>
                    <a:pt x="28" y="5"/>
                  </a:cubicBezTo>
                  <a:cubicBezTo>
                    <a:pt x="8" y="16"/>
                    <a:pt x="0" y="41"/>
                    <a:pt x="11" y="61"/>
                  </a:cubicBezTo>
                  <a:cubicBezTo>
                    <a:pt x="18" y="75"/>
                    <a:pt x="32" y="83"/>
                    <a:pt x="47" y="83"/>
                  </a:cubicBezTo>
                  <a:cubicBezTo>
                    <a:pt x="54" y="83"/>
                    <a:pt x="60" y="81"/>
                    <a:pt x="66" y="78"/>
                  </a:cubicBezTo>
                  <a:cubicBezTo>
                    <a:pt x="87" y="68"/>
                    <a:pt x="94" y="43"/>
                    <a:pt x="84" y="22"/>
                  </a:cubicBezTo>
                  <a:cubicBezTo>
                    <a:pt x="76" y="8"/>
                    <a:pt x="62" y="0"/>
                    <a:pt x="47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Freeform 227">
              <a:extLst>
                <a:ext uri="{FF2B5EF4-FFF2-40B4-BE49-F238E27FC236}">
                  <a16:creationId xmlns:a16="http://schemas.microsoft.com/office/drawing/2014/main" id="{1270075A-3D4B-39CC-2222-4A4A564C3894}"/>
                </a:ext>
              </a:extLst>
            </p:cNvPr>
            <p:cNvSpPr/>
            <p:nvPr/>
          </p:nvSpPr>
          <p:spPr bwMode="auto">
            <a:xfrm rot="19800000">
              <a:off x="11128768" y="4577490"/>
              <a:ext cx="126168" cy="109578"/>
            </a:xfrm>
            <a:custGeom>
              <a:avLst/>
              <a:gdLst>
                <a:gd name="T0" fmla="*/ 61 w 122"/>
                <a:gd name="T1" fmla="*/ 0 h 106"/>
                <a:gd name="T2" fmla="*/ 36 w 122"/>
                <a:gd name="T3" fmla="*/ 6 h 106"/>
                <a:gd name="T4" fmla="*/ 14 w 122"/>
                <a:gd name="T5" fmla="*/ 78 h 106"/>
                <a:gd name="T6" fmla="*/ 61 w 122"/>
                <a:gd name="T7" fmla="*/ 106 h 106"/>
                <a:gd name="T8" fmla="*/ 86 w 122"/>
                <a:gd name="T9" fmla="*/ 100 h 106"/>
                <a:gd name="T10" fmla="*/ 108 w 122"/>
                <a:gd name="T11" fmla="*/ 28 h 106"/>
                <a:gd name="T12" fmla="*/ 61 w 122"/>
                <a:gd name="T1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06">
                  <a:moveTo>
                    <a:pt x="61" y="0"/>
                  </a:moveTo>
                  <a:cubicBezTo>
                    <a:pt x="53" y="0"/>
                    <a:pt x="44" y="2"/>
                    <a:pt x="36" y="6"/>
                  </a:cubicBezTo>
                  <a:cubicBezTo>
                    <a:pt x="10" y="20"/>
                    <a:pt x="0" y="52"/>
                    <a:pt x="14" y="78"/>
                  </a:cubicBezTo>
                  <a:cubicBezTo>
                    <a:pt x="23" y="96"/>
                    <a:pt x="42" y="106"/>
                    <a:pt x="61" y="106"/>
                  </a:cubicBezTo>
                  <a:cubicBezTo>
                    <a:pt x="69" y="106"/>
                    <a:pt x="78" y="104"/>
                    <a:pt x="86" y="100"/>
                  </a:cubicBezTo>
                  <a:cubicBezTo>
                    <a:pt x="112" y="87"/>
                    <a:pt x="122" y="54"/>
                    <a:pt x="108" y="28"/>
                  </a:cubicBezTo>
                  <a:cubicBezTo>
                    <a:pt x="99" y="10"/>
                    <a:pt x="80" y="0"/>
                    <a:pt x="61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Freeform 230">
              <a:extLst>
                <a:ext uri="{FF2B5EF4-FFF2-40B4-BE49-F238E27FC236}">
                  <a16:creationId xmlns:a16="http://schemas.microsoft.com/office/drawing/2014/main" id="{FE1ED49C-8387-9D06-07DF-4A5E30DF2B8F}"/>
                </a:ext>
              </a:extLst>
            </p:cNvPr>
            <p:cNvSpPr/>
            <p:nvPr/>
          </p:nvSpPr>
          <p:spPr bwMode="auto">
            <a:xfrm rot="19800000">
              <a:off x="10970124" y="3928092"/>
              <a:ext cx="60682" cy="52825"/>
            </a:xfrm>
            <a:custGeom>
              <a:avLst/>
              <a:gdLst>
                <a:gd name="T0" fmla="*/ 30 w 59"/>
                <a:gd name="T1" fmla="*/ 0 h 51"/>
                <a:gd name="T2" fmla="*/ 18 w 59"/>
                <a:gd name="T3" fmla="*/ 3 h 51"/>
                <a:gd name="T4" fmla="*/ 7 w 59"/>
                <a:gd name="T5" fmla="*/ 38 h 51"/>
                <a:gd name="T6" fmla="*/ 30 w 59"/>
                <a:gd name="T7" fmla="*/ 51 h 51"/>
                <a:gd name="T8" fmla="*/ 42 w 59"/>
                <a:gd name="T9" fmla="*/ 48 h 51"/>
                <a:gd name="T10" fmla="*/ 52 w 59"/>
                <a:gd name="T11" fmla="*/ 14 h 51"/>
                <a:gd name="T12" fmla="*/ 30 w 59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51">
                  <a:moveTo>
                    <a:pt x="30" y="0"/>
                  </a:moveTo>
                  <a:cubicBezTo>
                    <a:pt x="26" y="0"/>
                    <a:pt x="22" y="1"/>
                    <a:pt x="18" y="3"/>
                  </a:cubicBezTo>
                  <a:cubicBezTo>
                    <a:pt x="5" y="10"/>
                    <a:pt x="0" y="25"/>
                    <a:pt x="7" y="38"/>
                  </a:cubicBezTo>
                  <a:cubicBezTo>
                    <a:pt x="12" y="46"/>
                    <a:pt x="20" y="51"/>
                    <a:pt x="30" y="51"/>
                  </a:cubicBezTo>
                  <a:cubicBezTo>
                    <a:pt x="34" y="51"/>
                    <a:pt x="38" y="50"/>
                    <a:pt x="42" y="48"/>
                  </a:cubicBezTo>
                  <a:cubicBezTo>
                    <a:pt x="54" y="42"/>
                    <a:pt x="59" y="26"/>
                    <a:pt x="52" y="14"/>
                  </a:cubicBezTo>
                  <a:cubicBezTo>
                    <a:pt x="48" y="5"/>
                    <a:pt x="39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Freeform 231">
              <a:extLst>
                <a:ext uri="{FF2B5EF4-FFF2-40B4-BE49-F238E27FC236}">
                  <a16:creationId xmlns:a16="http://schemas.microsoft.com/office/drawing/2014/main" id="{08170A77-9E99-22F2-8E5B-26BE311D8BAB}"/>
                </a:ext>
              </a:extLst>
            </p:cNvPr>
            <p:cNvSpPr/>
            <p:nvPr/>
          </p:nvSpPr>
          <p:spPr bwMode="auto">
            <a:xfrm rot="19800000">
              <a:off x="11666905" y="2686826"/>
              <a:ext cx="59810" cy="52825"/>
            </a:xfrm>
            <a:custGeom>
              <a:avLst/>
              <a:gdLst>
                <a:gd name="T0" fmla="*/ 29 w 58"/>
                <a:gd name="T1" fmla="*/ 0 h 51"/>
                <a:gd name="T2" fmla="*/ 17 w 58"/>
                <a:gd name="T3" fmla="*/ 3 h 51"/>
                <a:gd name="T4" fmla="*/ 6 w 58"/>
                <a:gd name="T5" fmla="*/ 37 h 51"/>
                <a:gd name="T6" fmla="*/ 29 w 58"/>
                <a:gd name="T7" fmla="*/ 51 h 51"/>
                <a:gd name="T8" fmla="*/ 41 w 58"/>
                <a:gd name="T9" fmla="*/ 48 h 51"/>
                <a:gd name="T10" fmla="*/ 52 w 58"/>
                <a:gd name="T11" fmla="*/ 13 h 51"/>
                <a:gd name="T12" fmla="*/ 29 w 58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51">
                  <a:moveTo>
                    <a:pt x="29" y="0"/>
                  </a:moveTo>
                  <a:cubicBezTo>
                    <a:pt x="25" y="0"/>
                    <a:pt x="21" y="1"/>
                    <a:pt x="17" y="3"/>
                  </a:cubicBezTo>
                  <a:cubicBezTo>
                    <a:pt x="5" y="9"/>
                    <a:pt x="0" y="25"/>
                    <a:pt x="6" y="37"/>
                  </a:cubicBezTo>
                  <a:cubicBezTo>
                    <a:pt x="11" y="46"/>
                    <a:pt x="20" y="51"/>
                    <a:pt x="29" y="51"/>
                  </a:cubicBezTo>
                  <a:cubicBezTo>
                    <a:pt x="33" y="51"/>
                    <a:pt x="37" y="50"/>
                    <a:pt x="41" y="48"/>
                  </a:cubicBezTo>
                  <a:cubicBezTo>
                    <a:pt x="53" y="41"/>
                    <a:pt x="58" y="26"/>
                    <a:pt x="52" y="13"/>
                  </a:cubicBezTo>
                  <a:cubicBezTo>
                    <a:pt x="47" y="5"/>
                    <a:pt x="38" y="0"/>
                    <a:pt x="2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232">
              <a:extLst>
                <a:ext uri="{FF2B5EF4-FFF2-40B4-BE49-F238E27FC236}">
                  <a16:creationId xmlns:a16="http://schemas.microsoft.com/office/drawing/2014/main" id="{0FBDF4A4-6602-CE5E-5852-EFA0350B7177}"/>
                </a:ext>
              </a:extLst>
            </p:cNvPr>
            <p:cNvSpPr/>
            <p:nvPr/>
          </p:nvSpPr>
          <p:spPr bwMode="auto">
            <a:xfrm rot="19800000">
              <a:off x="11887896" y="5096935"/>
              <a:ext cx="128475" cy="113135"/>
            </a:xfrm>
            <a:custGeom>
              <a:avLst/>
              <a:gdLst>
                <a:gd name="T0" fmla="*/ 43 w 85"/>
                <a:gd name="T1" fmla="*/ 0 h 75"/>
                <a:gd name="T2" fmla="*/ 25 w 85"/>
                <a:gd name="T3" fmla="*/ 5 h 75"/>
                <a:gd name="T4" fmla="*/ 10 w 85"/>
                <a:gd name="T5" fmla="*/ 55 h 75"/>
                <a:gd name="T6" fmla="*/ 43 w 85"/>
                <a:gd name="T7" fmla="*/ 75 h 75"/>
                <a:gd name="T8" fmla="*/ 60 w 85"/>
                <a:gd name="T9" fmla="*/ 71 h 75"/>
                <a:gd name="T10" fmla="*/ 76 w 85"/>
                <a:gd name="T11" fmla="*/ 20 h 75"/>
                <a:gd name="T12" fmla="*/ 43 w 85"/>
                <a:gd name="T13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75">
                  <a:moveTo>
                    <a:pt x="43" y="0"/>
                  </a:moveTo>
                  <a:cubicBezTo>
                    <a:pt x="37" y="0"/>
                    <a:pt x="31" y="2"/>
                    <a:pt x="25" y="5"/>
                  </a:cubicBezTo>
                  <a:cubicBezTo>
                    <a:pt x="7" y="14"/>
                    <a:pt x="0" y="37"/>
                    <a:pt x="10" y="55"/>
                  </a:cubicBezTo>
                  <a:cubicBezTo>
                    <a:pt x="16" y="68"/>
                    <a:pt x="29" y="75"/>
                    <a:pt x="43" y="75"/>
                  </a:cubicBezTo>
                  <a:cubicBezTo>
                    <a:pt x="49" y="75"/>
                    <a:pt x="55" y="74"/>
                    <a:pt x="60" y="71"/>
                  </a:cubicBezTo>
                  <a:cubicBezTo>
                    <a:pt x="78" y="61"/>
                    <a:pt x="85" y="38"/>
                    <a:pt x="76" y="20"/>
                  </a:cubicBezTo>
                  <a:cubicBezTo>
                    <a:pt x="69" y="7"/>
                    <a:pt x="56" y="0"/>
                    <a:pt x="4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233">
              <a:extLst>
                <a:ext uri="{FF2B5EF4-FFF2-40B4-BE49-F238E27FC236}">
                  <a16:creationId xmlns:a16="http://schemas.microsoft.com/office/drawing/2014/main" id="{EF0D4723-716F-FB8B-BC46-51F8FEF13761}"/>
                </a:ext>
              </a:extLst>
            </p:cNvPr>
            <p:cNvSpPr/>
            <p:nvPr/>
          </p:nvSpPr>
          <p:spPr bwMode="auto">
            <a:xfrm rot="19800000">
              <a:off x="12027619" y="3894277"/>
              <a:ext cx="128475" cy="111857"/>
            </a:xfrm>
            <a:custGeom>
              <a:avLst/>
              <a:gdLst>
                <a:gd name="T0" fmla="*/ 42 w 85"/>
                <a:gd name="T1" fmla="*/ 0 h 74"/>
                <a:gd name="T2" fmla="*/ 25 w 85"/>
                <a:gd name="T3" fmla="*/ 4 h 74"/>
                <a:gd name="T4" fmla="*/ 9 w 85"/>
                <a:gd name="T5" fmla="*/ 54 h 74"/>
                <a:gd name="T6" fmla="*/ 42 w 85"/>
                <a:gd name="T7" fmla="*/ 74 h 74"/>
                <a:gd name="T8" fmla="*/ 60 w 85"/>
                <a:gd name="T9" fmla="*/ 70 h 74"/>
                <a:gd name="T10" fmla="*/ 75 w 85"/>
                <a:gd name="T11" fmla="*/ 20 h 74"/>
                <a:gd name="T12" fmla="*/ 42 w 85"/>
                <a:gd name="T13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74">
                  <a:moveTo>
                    <a:pt x="42" y="0"/>
                  </a:moveTo>
                  <a:cubicBezTo>
                    <a:pt x="36" y="0"/>
                    <a:pt x="30" y="1"/>
                    <a:pt x="25" y="4"/>
                  </a:cubicBezTo>
                  <a:cubicBezTo>
                    <a:pt x="7" y="14"/>
                    <a:pt x="0" y="36"/>
                    <a:pt x="9" y="54"/>
                  </a:cubicBezTo>
                  <a:cubicBezTo>
                    <a:pt x="16" y="67"/>
                    <a:pt x="29" y="74"/>
                    <a:pt x="42" y="74"/>
                  </a:cubicBezTo>
                  <a:cubicBezTo>
                    <a:pt x="48" y="74"/>
                    <a:pt x="54" y="73"/>
                    <a:pt x="60" y="70"/>
                  </a:cubicBezTo>
                  <a:cubicBezTo>
                    <a:pt x="78" y="60"/>
                    <a:pt x="85" y="38"/>
                    <a:pt x="75" y="20"/>
                  </a:cubicBezTo>
                  <a:cubicBezTo>
                    <a:pt x="69" y="7"/>
                    <a:pt x="56" y="0"/>
                    <a:pt x="4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Freeform 234">
              <a:extLst>
                <a:ext uri="{FF2B5EF4-FFF2-40B4-BE49-F238E27FC236}">
                  <a16:creationId xmlns:a16="http://schemas.microsoft.com/office/drawing/2014/main" id="{BF533172-8F48-8427-4B7F-4B7BBBAE0C04}"/>
                </a:ext>
              </a:extLst>
            </p:cNvPr>
            <p:cNvSpPr/>
            <p:nvPr/>
          </p:nvSpPr>
          <p:spPr bwMode="auto">
            <a:xfrm rot="19800000">
              <a:off x="11896483" y="3101515"/>
              <a:ext cx="87750" cy="76400"/>
            </a:xfrm>
            <a:custGeom>
              <a:avLst/>
              <a:gdLst>
                <a:gd name="T0" fmla="*/ 42 w 85"/>
                <a:gd name="T1" fmla="*/ 0 h 74"/>
                <a:gd name="T2" fmla="*/ 25 w 85"/>
                <a:gd name="T3" fmla="*/ 4 h 74"/>
                <a:gd name="T4" fmla="*/ 9 w 85"/>
                <a:gd name="T5" fmla="*/ 54 h 74"/>
                <a:gd name="T6" fmla="*/ 43 w 85"/>
                <a:gd name="T7" fmla="*/ 74 h 74"/>
                <a:gd name="T8" fmla="*/ 60 w 85"/>
                <a:gd name="T9" fmla="*/ 70 h 74"/>
                <a:gd name="T10" fmla="*/ 76 w 85"/>
                <a:gd name="T11" fmla="*/ 20 h 74"/>
                <a:gd name="T12" fmla="*/ 42 w 85"/>
                <a:gd name="T13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74">
                  <a:moveTo>
                    <a:pt x="42" y="0"/>
                  </a:moveTo>
                  <a:cubicBezTo>
                    <a:pt x="37" y="0"/>
                    <a:pt x="31" y="1"/>
                    <a:pt x="25" y="4"/>
                  </a:cubicBezTo>
                  <a:cubicBezTo>
                    <a:pt x="7" y="14"/>
                    <a:pt x="0" y="36"/>
                    <a:pt x="9" y="54"/>
                  </a:cubicBezTo>
                  <a:cubicBezTo>
                    <a:pt x="16" y="67"/>
                    <a:pt x="29" y="74"/>
                    <a:pt x="43" y="74"/>
                  </a:cubicBezTo>
                  <a:cubicBezTo>
                    <a:pt x="48" y="74"/>
                    <a:pt x="54" y="73"/>
                    <a:pt x="60" y="70"/>
                  </a:cubicBezTo>
                  <a:cubicBezTo>
                    <a:pt x="78" y="60"/>
                    <a:pt x="85" y="38"/>
                    <a:pt x="76" y="20"/>
                  </a:cubicBezTo>
                  <a:cubicBezTo>
                    <a:pt x="69" y="7"/>
                    <a:pt x="56" y="0"/>
                    <a:pt x="42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58DEA44A-479E-0BE7-28E5-EDBF106602FE}"/>
                </a:ext>
              </a:extLst>
            </p:cNvPr>
            <p:cNvSpPr/>
            <p:nvPr/>
          </p:nvSpPr>
          <p:spPr>
            <a:xfrm>
              <a:off x="11649619" y="4830581"/>
              <a:ext cx="66050" cy="660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DD8CA11A-2D30-ADD3-BF26-6A757512F1A4}"/>
                </a:ext>
              </a:extLst>
            </p:cNvPr>
            <p:cNvCxnSpPr>
              <a:stCxn id="30" idx="4"/>
              <a:endCxn id="29" idx="5"/>
            </p:cNvCxnSpPr>
            <p:nvPr/>
          </p:nvCxnSpPr>
          <p:spPr>
            <a:xfrm flipV="1">
              <a:off x="12060431" y="5636749"/>
              <a:ext cx="40730" cy="864868"/>
            </a:xfrm>
            <a:prstGeom prst="line">
              <a:avLst/>
            </a:prstGeom>
            <a:grpFill/>
            <a:ln w="3175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386352FF-4440-E746-1878-3734B8D012F9}"/>
                </a:ext>
              </a:extLst>
            </p:cNvPr>
            <p:cNvCxnSpPr>
              <a:stCxn id="18" idx="3"/>
              <a:endCxn id="17" idx="5"/>
            </p:cNvCxnSpPr>
            <p:nvPr/>
          </p:nvCxnSpPr>
          <p:spPr>
            <a:xfrm>
              <a:off x="11014116" y="3977121"/>
              <a:ext cx="206908" cy="608473"/>
            </a:xfrm>
            <a:prstGeom prst="line">
              <a:avLst/>
            </a:prstGeom>
            <a:grpFill/>
            <a:ln w="3175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F7F9FC6A-86CA-2D91-EBF4-237471CF8125}"/>
                </a:ext>
              </a:extLst>
            </p:cNvPr>
            <p:cNvCxnSpPr>
              <a:stCxn id="15" idx="2"/>
              <a:endCxn id="18" idx="0"/>
            </p:cNvCxnSpPr>
            <p:nvPr/>
          </p:nvCxnSpPr>
          <p:spPr>
            <a:xfrm flipH="1">
              <a:off x="10987704" y="3215492"/>
              <a:ext cx="93935" cy="715882"/>
            </a:xfrm>
            <a:prstGeom prst="line">
              <a:avLst/>
            </a:prstGeom>
            <a:grpFill/>
            <a:ln w="3175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0C1BCE0F-77FE-C81D-30FB-0E09D10A115F}"/>
                </a:ext>
              </a:extLst>
            </p:cNvPr>
            <p:cNvCxnSpPr>
              <a:stCxn id="22" idx="1"/>
              <a:endCxn id="15" idx="5"/>
            </p:cNvCxnSpPr>
            <p:nvPr/>
          </p:nvCxnSpPr>
          <p:spPr>
            <a:xfrm flipH="1">
              <a:off x="11140351" y="3119243"/>
              <a:ext cx="767326" cy="3947"/>
            </a:xfrm>
            <a:prstGeom prst="line">
              <a:avLst/>
            </a:prstGeom>
            <a:grpFill/>
            <a:ln w="3175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Freeform 198">
              <a:extLst>
                <a:ext uri="{FF2B5EF4-FFF2-40B4-BE49-F238E27FC236}">
                  <a16:creationId xmlns:a16="http://schemas.microsoft.com/office/drawing/2014/main" id="{288728D2-8A84-EA13-125C-F6E8E8DB02F0}"/>
                </a:ext>
              </a:extLst>
            </p:cNvPr>
            <p:cNvSpPr/>
            <p:nvPr/>
          </p:nvSpPr>
          <p:spPr bwMode="auto">
            <a:xfrm rot="19800000">
              <a:off x="11735841" y="6996073"/>
              <a:ext cx="115237" cy="100544"/>
            </a:xfrm>
            <a:custGeom>
              <a:avLst/>
              <a:gdLst>
                <a:gd name="T0" fmla="*/ 31 w 63"/>
                <a:gd name="T1" fmla="*/ 0 h 55"/>
                <a:gd name="T2" fmla="*/ 18 w 63"/>
                <a:gd name="T3" fmla="*/ 3 h 55"/>
                <a:gd name="T4" fmla="*/ 7 w 63"/>
                <a:gd name="T5" fmla="*/ 41 h 55"/>
                <a:gd name="T6" fmla="*/ 31 w 63"/>
                <a:gd name="T7" fmla="*/ 55 h 55"/>
                <a:gd name="T8" fmla="*/ 44 w 63"/>
                <a:gd name="T9" fmla="*/ 52 h 55"/>
                <a:gd name="T10" fmla="*/ 55 w 63"/>
                <a:gd name="T11" fmla="*/ 15 h 55"/>
                <a:gd name="T12" fmla="*/ 31 w 63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55">
                  <a:moveTo>
                    <a:pt x="31" y="0"/>
                  </a:moveTo>
                  <a:cubicBezTo>
                    <a:pt x="27" y="0"/>
                    <a:pt x="22" y="1"/>
                    <a:pt x="18" y="3"/>
                  </a:cubicBezTo>
                  <a:cubicBezTo>
                    <a:pt x="5" y="10"/>
                    <a:pt x="0" y="27"/>
                    <a:pt x="7" y="41"/>
                  </a:cubicBezTo>
                  <a:cubicBezTo>
                    <a:pt x="12" y="50"/>
                    <a:pt x="21" y="55"/>
                    <a:pt x="31" y="55"/>
                  </a:cubicBezTo>
                  <a:cubicBezTo>
                    <a:pt x="35" y="55"/>
                    <a:pt x="40" y="54"/>
                    <a:pt x="44" y="52"/>
                  </a:cubicBezTo>
                  <a:cubicBezTo>
                    <a:pt x="57" y="45"/>
                    <a:pt x="63" y="28"/>
                    <a:pt x="55" y="15"/>
                  </a:cubicBezTo>
                  <a:cubicBezTo>
                    <a:pt x="51" y="6"/>
                    <a:pt x="41" y="0"/>
                    <a:pt x="31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199">
              <a:extLst>
                <a:ext uri="{FF2B5EF4-FFF2-40B4-BE49-F238E27FC236}">
                  <a16:creationId xmlns:a16="http://schemas.microsoft.com/office/drawing/2014/main" id="{1C23A94A-AE2D-2CAD-5A41-DFAF178B7F25}"/>
                </a:ext>
              </a:extLst>
            </p:cNvPr>
            <p:cNvSpPr/>
            <p:nvPr/>
          </p:nvSpPr>
          <p:spPr bwMode="auto">
            <a:xfrm rot="19800000">
              <a:off x="12018541" y="5629855"/>
              <a:ext cx="113692" cy="100544"/>
            </a:xfrm>
            <a:custGeom>
              <a:avLst/>
              <a:gdLst>
                <a:gd name="T0" fmla="*/ 31 w 62"/>
                <a:gd name="T1" fmla="*/ 0 h 55"/>
                <a:gd name="T2" fmla="*/ 18 w 62"/>
                <a:gd name="T3" fmla="*/ 3 h 55"/>
                <a:gd name="T4" fmla="*/ 7 w 62"/>
                <a:gd name="T5" fmla="*/ 40 h 55"/>
                <a:gd name="T6" fmla="*/ 31 w 62"/>
                <a:gd name="T7" fmla="*/ 55 h 55"/>
                <a:gd name="T8" fmla="*/ 44 w 62"/>
                <a:gd name="T9" fmla="*/ 52 h 55"/>
                <a:gd name="T10" fmla="*/ 55 w 62"/>
                <a:gd name="T11" fmla="*/ 14 h 55"/>
                <a:gd name="T12" fmla="*/ 31 w 62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55">
                  <a:moveTo>
                    <a:pt x="31" y="0"/>
                  </a:moveTo>
                  <a:cubicBezTo>
                    <a:pt x="27" y="0"/>
                    <a:pt x="22" y="1"/>
                    <a:pt x="18" y="3"/>
                  </a:cubicBezTo>
                  <a:cubicBezTo>
                    <a:pt x="5" y="10"/>
                    <a:pt x="0" y="27"/>
                    <a:pt x="7" y="40"/>
                  </a:cubicBezTo>
                  <a:cubicBezTo>
                    <a:pt x="12" y="49"/>
                    <a:pt x="21" y="55"/>
                    <a:pt x="31" y="55"/>
                  </a:cubicBezTo>
                  <a:cubicBezTo>
                    <a:pt x="35" y="55"/>
                    <a:pt x="40" y="54"/>
                    <a:pt x="44" y="52"/>
                  </a:cubicBezTo>
                  <a:cubicBezTo>
                    <a:pt x="57" y="45"/>
                    <a:pt x="62" y="28"/>
                    <a:pt x="55" y="14"/>
                  </a:cubicBezTo>
                  <a:cubicBezTo>
                    <a:pt x="50" y="5"/>
                    <a:pt x="41" y="0"/>
                    <a:pt x="3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200">
              <a:extLst>
                <a:ext uri="{FF2B5EF4-FFF2-40B4-BE49-F238E27FC236}">
                  <a16:creationId xmlns:a16="http://schemas.microsoft.com/office/drawing/2014/main" id="{86E04C1D-20BA-8A39-7069-DBF73DE09C04}"/>
                </a:ext>
              </a:extLst>
            </p:cNvPr>
            <p:cNvSpPr/>
            <p:nvPr/>
          </p:nvSpPr>
          <p:spPr bwMode="auto">
            <a:xfrm rot="19800000">
              <a:off x="11968148" y="6431976"/>
              <a:ext cx="104410" cy="92037"/>
            </a:xfrm>
            <a:custGeom>
              <a:avLst/>
              <a:gdLst>
                <a:gd name="T0" fmla="*/ 29 w 57"/>
                <a:gd name="T1" fmla="*/ 0 h 50"/>
                <a:gd name="T2" fmla="*/ 17 w 57"/>
                <a:gd name="T3" fmla="*/ 3 h 50"/>
                <a:gd name="T4" fmla="*/ 7 w 57"/>
                <a:gd name="T5" fmla="*/ 37 h 50"/>
                <a:gd name="T6" fmla="*/ 29 w 57"/>
                <a:gd name="T7" fmla="*/ 50 h 50"/>
                <a:gd name="T8" fmla="*/ 41 w 57"/>
                <a:gd name="T9" fmla="*/ 47 h 50"/>
                <a:gd name="T10" fmla="*/ 51 w 57"/>
                <a:gd name="T11" fmla="*/ 14 h 50"/>
                <a:gd name="T12" fmla="*/ 29 w 57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50">
                  <a:moveTo>
                    <a:pt x="29" y="0"/>
                  </a:moveTo>
                  <a:cubicBezTo>
                    <a:pt x="25" y="0"/>
                    <a:pt x="21" y="1"/>
                    <a:pt x="17" y="3"/>
                  </a:cubicBezTo>
                  <a:cubicBezTo>
                    <a:pt x="5" y="10"/>
                    <a:pt x="0" y="25"/>
                    <a:pt x="7" y="37"/>
                  </a:cubicBezTo>
                  <a:cubicBezTo>
                    <a:pt x="11" y="45"/>
                    <a:pt x="20" y="50"/>
                    <a:pt x="29" y="50"/>
                  </a:cubicBezTo>
                  <a:cubicBezTo>
                    <a:pt x="33" y="50"/>
                    <a:pt x="37" y="49"/>
                    <a:pt x="41" y="47"/>
                  </a:cubicBezTo>
                  <a:cubicBezTo>
                    <a:pt x="53" y="41"/>
                    <a:pt x="57" y="26"/>
                    <a:pt x="51" y="14"/>
                  </a:cubicBezTo>
                  <a:cubicBezTo>
                    <a:pt x="47" y="5"/>
                    <a:pt x="38" y="0"/>
                    <a:pt x="2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212">
              <a:extLst>
                <a:ext uri="{FF2B5EF4-FFF2-40B4-BE49-F238E27FC236}">
                  <a16:creationId xmlns:a16="http://schemas.microsoft.com/office/drawing/2014/main" id="{AC5A1B1D-D422-B211-AFA3-12C62847873B}"/>
                </a:ext>
              </a:extLst>
            </p:cNvPr>
            <p:cNvSpPr/>
            <p:nvPr/>
          </p:nvSpPr>
          <p:spPr bwMode="auto">
            <a:xfrm rot="19800000">
              <a:off x="10523911" y="5616578"/>
              <a:ext cx="124858" cy="110452"/>
            </a:xfrm>
            <a:custGeom>
              <a:avLst/>
              <a:gdLst>
                <a:gd name="T0" fmla="*/ 61 w 121"/>
                <a:gd name="T1" fmla="*/ 0 h 107"/>
                <a:gd name="T2" fmla="*/ 36 w 121"/>
                <a:gd name="T3" fmla="*/ 7 h 107"/>
                <a:gd name="T4" fmla="*/ 14 w 121"/>
                <a:gd name="T5" fmla="*/ 78 h 107"/>
                <a:gd name="T6" fmla="*/ 61 w 121"/>
                <a:gd name="T7" fmla="*/ 107 h 107"/>
                <a:gd name="T8" fmla="*/ 86 w 121"/>
                <a:gd name="T9" fmla="*/ 101 h 107"/>
                <a:gd name="T10" fmla="*/ 108 w 121"/>
                <a:gd name="T11" fmla="*/ 29 h 107"/>
                <a:gd name="T12" fmla="*/ 61 w 121"/>
                <a:gd name="T13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107">
                  <a:moveTo>
                    <a:pt x="61" y="0"/>
                  </a:moveTo>
                  <a:cubicBezTo>
                    <a:pt x="52" y="0"/>
                    <a:pt x="44" y="2"/>
                    <a:pt x="36" y="7"/>
                  </a:cubicBezTo>
                  <a:cubicBezTo>
                    <a:pt x="10" y="20"/>
                    <a:pt x="0" y="52"/>
                    <a:pt x="14" y="78"/>
                  </a:cubicBezTo>
                  <a:cubicBezTo>
                    <a:pt x="23" y="96"/>
                    <a:pt x="42" y="107"/>
                    <a:pt x="61" y="107"/>
                  </a:cubicBezTo>
                  <a:cubicBezTo>
                    <a:pt x="69" y="107"/>
                    <a:pt x="78" y="105"/>
                    <a:pt x="86" y="101"/>
                  </a:cubicBezTo>
                  <a:cubicBezTo>
                    <a:pt x="111" y="87"/>
                    <a:pt x="121" y="55"/>
                    <a:pt x="108" y="29"/>
                  </a:cubicBezTo>
                  <a:cubicBezTo>
                    <a:pt x="98" y="11"/>
                    <a:pt x="80" y="0"/>
                    <a:pt x="6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216">
              <a:extLst>
                <a:ext uri="{FF2B5EF4-FFF2-40B4-BE49-F238E27FC236}">
                  <a16:creationId xmlns:a16="http://schemas.microsoft.com/office/drawing/2014/main" id="{0808B0E6-24E8-8825-8BD9-97C1000D051A}"/>
                </a:ext>
              </a:extLst>
            </p:cNvPr>
            <p:cNvSpPr/>
            <p:nvPr/>
          </p:nvSpPr>
          <p:spPr bwMode="auto">
            <a:xfrm rot="19800000">
              <a:off x="10952762" y="6184982"/>
              <a:ext cx="96918" cy="86005"/>
            </a:xfrm>
            <a:custGeom>
              <a:avLst/>
              <a:gdLst>
                <a:gd name="T0" fmla="*/ 47 w 94"/>
                <a:gd name="T1" fmla="*/ 0 h 83"/>
                <a:gd name="T2" fmla="*/ 28 w 94"/>
                <a:gd name="T3" fmla="*/ 5 h 83"/>
                <a:gd name="T4" fmla="*/ 10 w 94"/>
                <a:gd name="T5" fmla="*/ 61 h 83"/>
                <a:gd name="T6" fmla="*/ 47 w 94"/>
                <a:gd name="T7" fmla="*/ 83 h 83"/>
                <a:gd name="T8" fmla="*/ 66 w 94"/>
                <a:gd name="T9" fmla="*/ 78 h 83"/>
                <a:gd name="T10" fmla="*/ 83 w 94"/>
                <a:gd name="T11" fmla="*/ 22 h 83"/>
                <a:gd name="T12" fmla="*/ 47 w 94"/>
                <a:gd name="T13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83">
                  <a:moveTo>
                    <a:pt x="47" y="0"/>
                  </a:moveTo>
                  <a:cubicBezTo>
                    <a:pt x="40" y="0"/>
                    <a:pt x="34" y="2"/>
                    <a:pt x="28" y="5"/>
                  </a:cubicBezTo>
                  <a:cubicBezTo>
                    <a:pt x="7" y="16"/>
                    <a:pt x="0" y="41"/>
                    <a:pt x="10" y="61"/>
                  </a:cubicBezTo>
                  <a:cubicBezTo>
                    <a:pt x="18" y="75"/>
                    <a:pt x="32" y="83"/>
                    <a:pt x="47" y="83"/>
                  </a:cubicBezTo>
                  <a:cubicBezTo>
                    <a:pt x="53" y="83"/>
                    <a:pt x="60" y="81"/>
                    <a:pt x="66" y="78"/>
                  </a:cubicBezTo>
                  <a:cubicBezTo>
                    <a:pt x="86" y="68"/>
                    <a:pt x="94" y="43"/>
                    <a:pt x="83" y="22"/>
                  </a:cubicBezTo>
                  <a:cubicBezTo>
                    <a:pt x="76" y="8"/>
                    <a:pt x="62" y="0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Freeform 221">
              <a:extLst>
                <a:ext uri="{FF2B5EF4-FFF2-40B4-BE49-F238E27FC236}">
                  <a16:creationId xmlns:a16="http://schemas.microsoft.com/office/drawing/2014/main" id="{66763002-4700-FB50-7A17-316740B86B22}"/>
                </a:ext>
              </a:extLst>
            </p:cNvPr>
            <p:cNvSpPr/>
            <p:nvPr/>
          </p:nvSpPr>
          <p:spPr bwMode="auto">
            <a:xfrm rot="19800000">
              <a:off x="10346035" y="6790890"/>
              <a:ext cx="172469" cy="150042"/>
            </a:xfrm>
            <a:custGeom>
              <a:avLst/>
              <a:gdLst>
                <a:gd name="T0" fmla="*/ 47 w 94"/>
                <a:gd name="T1" fmla="*/ 0 h 82"/>
                <a:gd name="T2" fmla="*/ 27 w 94"/>
                <a:gd name="T3" fmla="*/ 4 h 82"/>
                <a:gd name="T4" fmla="*/ 10 w 94"/>
                <a:gd name="T5" fmla="*/ 60 h 82"/>
                <a:gd name="T6" fmla="*/ 47 w 94"/>
                <a:gd name="T7" fmla="*/ 82 h 82"/>
                <a:gd name="T8" fmla="*/ 66 w 94"/>
                <a:gd name="T9" fmla="*/ 78 h 82"/>
                <a:gd name="T10" fmla="*/ 83 w 94"/>
                <a:gd name="T11" fmla="*/ 22 h 82"/>
                <a:gd name="T12" fmla="*/ 47 w 94"/>
                <a:gd name="T13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82">
                  <a:moveTo>
                    <a:pt x="47" y="0"/>
                  </a:moveTo>
                  <a:cubicBezTo>
                    <a:pt x="40" y="0"/>
                    <a:pt x="34" y="1"/>
                    <a:pt x="27" y="4"/>
                  </a:cubicBezTo>
                  <a:cubicBezTo>
                    <a:pt x="7" y="15"/>
                    <a:pt x="0" y="40"/>
                    <a:pt x="10" y="60"/>
                  </a:cubicBezTo>
                  <a:cubicBezTo>
                    <a:pt x="18" y="74"/>
                    <a:pt x="32" y="82"/>
                    <a:pt x="47" y="82"/>
                  </a:cubicBezTo>
                  <a:cubicBezTo>
                    <a:pt x="53" y="82"/>
                    <a:pt x="60" y="81"/>
                    <a:pt x="66" y="78"/>
                  </a:cubicBezTo>
                  <a:cubicBezTo>
                    <a:pt x="86" y="67"/>
                    <a:pt x="94" y="42"/>
                    <a:pt x="83" y="22"/>
                  </a:cubicBezTo>
                  <a:cubicBezTo>
                    <a:pt x="76" y="8"/>
                    <a:pt x="62" y="0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222">
              <a:extLst>
                <a:ext uri="{FF2B5EF4-FFF2-40B4-BE49-F238E27FC236}">
                  <a16:creationId xmlns:a16="http://schemas.microsoft.com/office/drawing/2014/main" id="{1310E815-D1F7-F831-E399-4FB684182117}"/>
                </a:ext>
              </a:extLst>
            </p:cNvPr>
            <p:cNvSpPr>
              <a:spLocks noEditPoints="1"/>
            </p:cNvSpPr>
            <p:nvPr/>
          </p:nvSpPr>
          <p:spPr bwMode="auto">
            <a:xfrm rot="19800000">
              <a:off x="11174811" y="7111343"/>
              <a:ext cx="160869" cy="151587"/>
            </a:xfrm>
            <a:custGeom>
              <a:avLst/>
              <a:gdLst>
                <a:gd name="T0" fmla="*/ 87 w 88"/>
                <a:gd name="T1" fmla="*/ 53 h 83"/>
                <a:gd name="T2" fmla="*/ 76 w 88"/>
                <a:gd name="T3" fmla="*/ 55 h 83"/>
                <a:gd name="T4" fmla="*/ 50 w 88"/>
                <a:gd name="T5" fmla="*/ 83 h 83"/>
                <a:gd name="T6" fmla="*/ 66 w 88"/>
                <a:gd name="T7" fmla="*/ 78 h 83"/>
                <a:gd name="T8" fmla="*/ 87 w 88"/>
                <a:gd name="T9" fmla="*/ 53 h 83"/>
                <a:gd name="T10" fmla="*/ 88 w 88"/>
                <a:gd name="T11" fmla="*/ 46 h 83"/>
                <a:gd name="T12" fmla="*/ 84 w 88"/>
                <a:gd name="T13" fmla="*/ 49 h 83"/>
                <a:gd name="T14" fmla="*/ 88 w 88"/>
                <a:gd name="T15" fmla="*/ 48 h 83"/>
                <a:gd name="T16" fmla="*/ 88 w 88"/>
                <a:gd name="T17" fmla="*/ 46 h 83"/>
                <a:gd name="T18" fmla="*/ 47 w 88"/>
                <a:gd name="T19" fmla="*/ 0 h 83"/>
                <a:gd name="T20" fmla="*/ 28 w 88"/>
                <a:gd name="T21" fmla="*/ 5 h 83"/>
                <a:gd name="T22" fmla="*/ 11 w 88"/>
                <a:gd name="T23" fmla="*/ 61 h 83"/>
                <a:gd name="T24" fmla="*/ 43 w 88"/>
                <a:gd name="T25" fmla="*/ 82 h 83"/>
                <a:gd name="T26" fmla="*/ 73 w 88"/>
                <a:gd name="T27" fmla="*/ 51 h 83"/>
                <a:gd name="T28" fmla="*/ 72 w 88"/>
                <a:gd name="T29" fmla="*/ 50 h 83"/>
                <a:gd name="T30" fmla="*/ 88 w 88"/>
                <a:gd name="T31" fmla="*/ 40 h 83"/>
                <a:gd name="T32" fmla="*/ 84 w 88"/>
                <a:gd name="T33" fmla="*/ 22 h 83"/>
                <a:gd name="T34" fmla="*/ 47 w 88"/>
                <a:gd name="T3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8" h="83">
                  <a:moveTo>
                    <a:pt x="87" y="53"/>
                  </a:moveTo>
                  <a:cubicBezTo>
                    <a:pt x="76" y="55"/>
                    <a:pt x="76" y="55"/>
                    <a:pt x="76" y="5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5" y="82"/>
                    <a:pt x="61" y="81"/>
                    <a:pt x="66" y="78"/>
                  </a:cubicBezTo>
                  <a:cubicBezTo>
                    <a:pt x="77" y="73"/>
                    <a:pt x="84" y="63"/>
                    <a:pt x="87" y="53"/>
                  </a:cubicBezTo>
                  <a:moveTo>
                    <a:pt x="88" y="46"/>
                  </a:moveTo>
                  <a:cubicBezTo>
                    <a:pt x="84" y="49"/>
                    <a:pt x="84" y="49"/>
                    <a:pt x="84" y="49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88" y="47"/>
                    <a:pt x="88" y="46"/>
                    <a:pt x="88" y="46"/>
                  </a:cubicBezTo>
                  <a:moveTo>
                    <a:pt x="47" y="0"/>
                  </a:moveTo>
                  <a:cubicBezTo>
                    <a:pt x="41" y="0"/>
                    <a:pt x="34" y="1"/>
                    <a:pt x="28" y="5"/>
                  </a:cubicBezTo>
                  <a:cubicBezTo>
                    <a:pt x="8" y="15"/>
                    <a:pt x="0" y="40"/>
                    <a:pt x="11" y="61"/>
                  </a:cubicBezTo>
                  <a:cubicBezTo>
                    <a:pt x="17" y="73"/>
                    <a:pt x="30" y="81"/>
                    <a:pt x="43" y="82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72" y="50"/>
                    <a:pt x="72" y="50"/>
                    <a:pt x="72" y="5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34"/>
                    <a:pt x="87" y="28"/>
                    <a:pt x="84" y="22"/>
                  </a:cubicBezTo>
                  <a:cubicBezTo>
                    <a:pt x="76" y="8"/>
                    <a:pt x="62" y="0"/>
                    <a:pt x="4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223">
              <a:extLst>
                <a:ext uri="{FF2B5EF4-FFF2-40B4-BE49-F238E27FC236}">
                  <a16:creationId xmlns:a16="http://schemas.microsoft.com/office/drawing/2014/main" id="{CC16FE57-DA13-81CD-0077-DAAB4151D76D}"/>
                </a:ext>
              </a:extLst>
            </p:cNvPr>
            <p:cNvSpPr/>
            <p:nvPr/>
          </p:nvSpPr>
          <p:spPr bwMode="auto">
            <a:xfrm rot="19800000">
              <a:off x="11256850" y="7190983"/>
              <a:ext cx="82755" cy="78887"/>
            </a:xfrm>
            <a:custGeom>
              <a:avLst/>
              <a:gdLst>
                <a:gd name="T0" fmla="*/ 45 w 45"/>
                <a:gd name="T1" fmla="*/ 0 h 43"/>
                <a:gd name="T2" fmla="*/ 29 w 45"/>
                <a:gd name="T3" fmla="*/ 10 h 43"/>
                <a:gd name="T4" fmla="*/ 30 w 45"/>
                <a:gd name="T5" fmla="*/ 11 h 43"/>
                <a:gd name="T6" fmla="*/ 0 w 45"/>
                <a:gd name="T7" fmla="*/ 42 h 43"/>
                <a:gd name="T8" fmla="*/ 4 w 45"/>
                <a:gd name="T9" fmla="*/ 43 h 43"/>
                <a:gd name="T10" fmla="*/ 7 w 45"/>
                <a:gd name="T11" fmla="*/ 43 h 43"/>
                <a:gd name="T12" fmla="*/ 33 w 45"/>
                <a:gd name="T13" fmla="*/ 15 h 43"/>
                <a:gd name="T14" fmla="*/ 44 w 45"/>
                <a:gd name="T15" fmla="*/ 13 h 43"/>
                <a:gd name="T16" fmla="*/ 45 w 45"/>
                <a:gd name="T17" fmla="*/ 8 h 43"/>
                <a:gd name="T18" fmla="*/ 41 w 45"/>
                <a:gd name="T19" fmla="*/ 9 h 43"/>
                <a:gd name="T20" fmla="*/ 45 w 45"/>
                <a:gd name="T21" fmla="*/ 6 h 43"/>
                <a:gd name="T22" fmla="*/ 45 w 45"/>
                <a:gd name="T2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43">
                  <a:moveTo>
                    <a:pt x="45" y="0"/>
                  </a:move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" y="43"/>
                    <a:pt x="3" y="43"/>
                    <a:pt x="4" y="43"/>
                  </a:cubicBezTo>
                  <a:cubicBezTo>
                    <a:pt x="5" y="43"/>
                    <a:pt x="6" y="43"/>
                    <a:pt x="7" y="43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2"/>
                    <a:pt x="45" y="10"/>
                    <a:pt x="45" y="8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4"/>
                    <a:pt x="45" y="2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226">
              <a:extLst>
                <a:ext uri="{FF2B5EF4-FFF2-40B4-BE49-F238E27FC236}">
                  <a16:creationId xmlns:a16="http://schemas.microsoft.com/office/drawing/2014/main" id="{9791C094-5287-56C0-602E-776CC10029F0}"/>
                </a:ext>
              </a:extLst>
            </p:cNvPr>
            <p:cNvSpPr/>
            <p:nvPr/>
          </p:nvSpPr>
          <p:spPr bwMode="auto">
            <a:xfrm rot="19800000">
              <a:off x="11348434" y="5356605"/>
              <a:ext cx="108278" cy="95130"/>
            </a:xfrm>
            <a:custGeom>
              <a:avLst/>
              <a:gdLst>
                <a:gd name="T0" fmla="*/ 29 w 59"/>
                <a:gd name="T1" fmla="*/ 0 h 52"/>
                <a:gd name="T2" fmla="*/ 18 w 59"/>
                <a:gd name="T3" fmla="*/ 3 h 52"/>
                <a:gd name="T4" fmla="*/ 7 w 59"/>
                <a:gd name="T5" fmla="*/ 38 h 52"/>
                <a:gd name="T6" fmla="*/ 29 w 59"/>
                <a:gd name="T7" fmla="*/ 52 h 52"/>
                <a:gd name="T8" fmla="*/ 41 w 59"/>
                <a:gd name="T9" fmla="*/ 49 h 52"/>
                <a:gd name="T10" fmla="*/ 52 w 59"/>
                <a:gd name="T11" fmla="*/ 14 h 52"/>
                <a:gd name="T12" fmla="*/ 29 w 59"/>
                <a:gd name="T1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52">
                  <a:moveTo>
                    <a:pt x="29" y="0"/>
                  </a:moveTo>
                  <a:cubicBezTo>
                    <a:pt x="25" y="0"/>
                    <a:pt x="21" y="1"/>
                    <a:pt x="18" y="3"/>
                  </a:cubicBezTo>
                  <a:cubicBezTo>
                    <a:pt x="5" y="10"/>
                    <a:pt x="0" y="25"/>
                    <a:pt x="7" y="38"/>
                  </a:cubicBezTo>
                  <a:cubicBezTo>
                    <a:pt x="11" y="47"/>
                    <a:pt x="20" y="52"/>
                    <a:pt x="29" y="52"/>
                  </a:cubicBezTo>
                  <a:cubicBezTo>
                    <a:pt x="33" y="52"/>
                    <a:pt x="38" y="51"/>
                    <a:pt x="41" y="49"/>
                  </a:cubicBezTo>
                  <a:cubicBezTo>
                    <a:pt x="54" y="42"/>
                    <a:pt x="59" y="27"/>
                    <a:pt x="52" y="14"/>
                  </a:cubicBezTo>
                  <a:cubicBezTo>
                    <a:pt x="48" y="5"/>
                    <a:pt x="39" y="0"/>
                    <a:pt x="29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64D8D259-1735-834F-858A-497D064D635C}"/>
                </a:ext>
              </a:extLst>
            </p:cNvPr>
            <p:cNvCxnSpPr>
              <a:stCxn id="31" idx="2"/>
              <a:endCxn id="33" idx="0"/>
            </p:cNvCxnSpPr>
            <p:nvPr/>
          </p:nvCxnSpPr>
          <p:spPr>
            <a:xfrm flipH="1">
              <a:off x="10394759" y="5717697"/>
              <a:ext cx="162672" cy="1083244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8F1921CA-4FC5-FD63-A876-E85CFBC0EF49}"/>
                </a:ext>
              </a:extLst>
            </p:cNvPr>
            <p:cNvCxnSpPr>
              <a:stCxn id="31" idx="4"/>
              <a:endCxn id="36" idx="2"/>
            </p:cNvCxnSpPr>
            <p:nvPr/>
          </p:nvCxnSpPr>
          <p:spPr>
            <a:xfrm flipV="1">
              <a:off x="10633644" y="5443828"/>
              <a:ext cx="744146" cy="257282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2B228958-E41D-78BE-FEAA-16AFDD347637}"/>
                </a:ext>
              </a:extLst>
            </p:cNvPr>
            <p:cNvCxnSpPr>
              <a:stCxn id="20" idx="1"/>
              <a:endCxn id="23" idx="5"/>
            </p:cNvCxnSpPr>
            <p:nvPr/>
          </p:nvCxnSpPr>
          <p:spPr>
            <a:xfrm flipH="1" flipV="1">
              <a:off x="11705996" y="4886958"/>
              <a:ext cx="198718" cy="237312"/>
            </a:xfrm>
            <a:prstGeom prst="line">
              <a:avLst/>
            </a:prstGeom>
            <a:grpFill/>
            <a:ln w="3175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0634D3ED-BFA1-8D86-EAF2-E6A80F7F0C94}"/>
                </a:ext>
              </a:extLst>
            </p:cNvPr>
            <p:cNvCxnSpPr>
              <a:stCxn id="20" idx="5"/>
              <a:endCxn id="21" idx="3"/>
            </p:cNvCxnSpPr>
            <p:nvPr/>
          </p:nvCxnSpPr>
          <p:spPr>
            <a:xfrm flipV="1">
              <a:off x="11982785" y="3999019"/>
              <a:ext cx="136381" cy="1106304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A5D8A1D9-A34D-10D7-A34E-64D9641BEA12}"/>
                </a:ext>
              </a:extLst>
            </p:cNvPr>
            <p:cNvCxnSpPr>
              <a:stCxn id="23" idx="0"/>
              <a:endCxn id="21" idx="2"/>
            </p:cNvCxnSpPr>
            <p:nvPr/>
          </p:nvCxnSpPr>
          <p:spPr>
            <a:xfrm flipV="1">
              <a:off x="11682644" y="3997777"/>
              <a:ext cx="378210" cy="832804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A3F9FEFB-D92C-71A7-D42A-AEE96156700D}"/>
                </a:ext>
              </a:extLst>
            </p:cNvPr>
            <p:cNvCxnSpPr>
              <a:stCxn id="22" idx="5"/>
              <a:endCxn id="11" idx="2"/>
            </p:cNvCxnSpPr>
            <p:nvPr/>
          </p:nvCxnSpPr>
          <p:spPr>
            <a:xfrm flipV="1">
              <a:off x="11961533" y="2533771"/>
              <a:ext cx="205315" cy="573452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C5145F8F-9B78-7A55-74A3-DE267AD8CFC7}"/>
                </a:ext>
              </a:extLst>
            </p:cNvPr>
            <p:cNvCxnSpPr>
              <a:endCxn id="16" idx="2"/>
            </p:cNvCxnSpPr>
            <p:nvPr/>
          </p:nvCxnSpPr>
          <p:spPr>
            <a:xfrm flipV="1">
              <a:off x="11720491" y="2046943"/>
              <a:ext cx="515503" cy="645151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7CA58824-5125-5828-8650-6D12AD732C3F}"/>
                </a:ext>
              </a:extLst>
            </p:cNvPr>
            <p:cNvCxnSpPr>
              <a:stCxn id="15" idx="4"/>
              <a:endCxn id="21" idx="1"/>
            </p:cNvCxnSpPr>
            <p:nvPr/>
          </p:nvCxnSpPr>
          <p:spPr>
            <a:xfrm>
              <a:off x="11156442" y="3198528"/>
              <a:ext cx="887566" cy="721703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0992BFF2-AFF8-2688-B6CA-2720E345C41F}"/>
                </a:ext>
              </a:extLst>
            </p:cNvPr>
            <p:cNvCxnSpPr>
              <a:stCxn id="21" idx="4"/>
            </p:cNvCxnSpPr>
            <p:nvPr/>
          </p:nvCxnSpPr>
          <p:spPr>
            <a:xfrm flipV="1">
              <a:off x="12139705" y="3913939"/>
              <a:ext cx="523841" cy="66241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8DD2AC04-D8B9-D32F-FC80-810CFDD9D020}"/>
                </a:ext>
              </a:extLst>
            </p:cNvPr>
            <p:cNvCxnSpPr/>
            <p:nvPr/>
          </p:nvCxnSpPr>
          <p:spPr>
            <a:xfrm flipH="1">
              <a:off x="11471350" y="5269524"/>
              <a:ext cx="764644" cy="94988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43FA22A4-DF7C-D275-E854-E73E57A98083}"/>
                </a:ext>
              </a:extLst>
            </p:cNvPr>
            <p:cNvCxnSpPr>
              <a:stCxn id="36" idx="3"/>
              <a:endCxn id="28" idx="5"/>
            </p:cNvCxnSpPr>
            <p:nvPr/>
          </p:nvCxnSpPr>
          <p:spPr>
            <a:xfrm>
              <a:off x="11425560" y="5445821"/>
              <a:ext cx="393701" cy="1559242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AD8DAB7C-4225-4C95-47B6-152266FF2721}"/>
                </a:ext>
              </a:extLst>
            </p:cNvPr>
            <p:cNvCxnSpPr>
              <a:stCxn id="17" idx="3"/>
              <a:endCxn id="31" idx="5"/>
            </p:cNvCxnSpPr>
            <p:nvPr/>
          </p:nvCxnSpPr>
          <p:spPr>
            <a:xfrm flipH="1">
              <a:off x="10616143" y="4679728"/>
              <a:ext cx="603104" cy="945667"/>
            </a:xfrm>
            <a:prstGeom prst="line">
              <a:avLst/>
            </a:prstGeom>
            <a:grpFill/>
            <a:ln w="3175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5BE4EACC-F0B8-1A0E-674A-884B26C4D5B8}"/>
                </a:ext>
              </a:extLst>
            </p:cNvPr>
            <p:cNvCxnSpPr>
              <a:stCxn id="18" idx="4"/>
              <a:endCxn id="21" idx="2"/>
            </p:cNvCxnSpPr>
            <p:nvPr/>
          </p:nvCxnSpPr>
          <p:spPr>
            <a:xfrm>
              <a:off x="11023251" y="3968260"/>
              <a:ext cx="1037603" cy="29517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3B25C8F1-727F-E964-8A47-7E597326EE7F}"/>
                </a:ext>
              </a:extLst>
            </p:cNvPr>
            <p:cNvCxnSpPr>
              <a:stCxn id="17" idx="4"/>
              <a:endCxn id="23" idx="2"/>
            </p:cNvCxnSpPr>
            <p:nvPr/>
          </p:nvCxnSpPr>
          <p:spPr>
            <a:xfrm>
              <a:off x="11238535" y="4661429"/>
              <a:ext cx="411084" cy="202177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9000C159-B95E-B7A5-A7EB-C5B80DA756AD}"/>
                </a:ext>
              </a:extLst>
            </p:cNvPr>
            <p:cNvCxnSpPr>
              <a:stCxn id="22" idx="4"/>
              <a:endCxn id="21" idx="0"/>
            </p:cNvCxnSpPr>
            <p:nvPr/>
          </p:nvCxnSpPr>
          <p:spPr>
            <a:xfrm>
              <a:off x="11973039" y="3160187"/>
              <a:ext cx="90199" cy="741961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B4150A90-B128-C5AA-FFE3-10A851506CCB}"/>
                </a:ext>
              </a:extLst>
            </p:cNvPr>
            <p:cNvCxnSpPr>
              <a:stCxn id="19" idx="3"/>
              <a:endCxn id="22" idx="0"/>
            </p:cNvCxnSpPr>
            <p:nvPr/>
          </p:nvCxnSpPr>
          <p:spPr>
            <a:xfrm>
              <a:off x="11710016" y="2736112"/>
              <a:ext cx="210795" cy="370779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BD8E1073-094F-7C81-11A2-BE60480FB1C8}"/>
                </a:ext>
              </a:extLst>
            </p:cNvPr>
            <p:cNvCxnSpPr>
              <a:stCxn id="23" idx="4"/>
              <a:endCxn id="36" idx="5"/>
            </p:cNvCxnSpPr>
            <p:nvPr/>
          </p:nvCxnSpPr>
          <p:spPr>
            <a:xfrm flipH="1">
              <a:off x="11427356" y="4896631"/>
              <a:ext cx="255288" cy="467881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E1A69FD9-35E7-FAEF-4795-A113960A090B}"/>
                </a:ext>
              </a:extLst>
            </p:cNvPr>
            <p:cNvCxnSpPr>
              <a:endCxn id="33" idx="5"/>
            </p:cNvCxnSpPr>
            <p:nvPr/>
          </p:nvCxnSpPr>
          <p:spPr>
            <a:xfrm flipH="1">
              <a:off x="10472089" y="6243411"/>
              <a:ext cx="459142" cy="559366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54773E27-D779-AFD2-ED96-2356D15261E9}"/>
                </a:ext>
              </a:extLst>
            </p:cNvPr>
            <p:cNvCxnSpPr>
              <a:stCxn id="28" idx="5"/>
              <a:endCxn id="32" idx="4"/>
            </p:cNvCxnSpPr>
            <p:nvPr/>
          </p:nvCxnSpPr>
          <p:spPr>
            <a:xfrm flipH="1" flipV="1">
              <a:off x="11037097" y="6250944"/>
              <a:ext cx="782164" cy="754119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58A544F1-5DEF-BE58-A2F3-A1C1AC1A6B09}"/>
                </a:ext>
              </a:extLst>
            </p:cNvPr>
            <p:cNvCxnSpPr>
              <a:stCxn id="31" idx="3"/>
              <a:endCxn id="32" idx="0"/>
            </p:cNvCxnSpPr>
            <p:nvPr/>
          </p:nvCxnSpPr>
          <p:spPr>
            <a:xfrm>
              <a:off x="10614400" y="5719373"/>
              <a:ext cx="365320" cy="471370"/>
            </a:xfrm>
            <a:prstGeom prst="line">
              <a:avLst/>
            </a:prstGeom>
            <a:grpFill/>
            <a:ln w="3175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0B7C2BE3-0FC8-E433-DFBB-3A4A657EA479}"/>
                </a:ext>
              </a:extLst>
            </p:cNvPr>
            <p:cNvCxnSpPr>
              <a:stCxn id="36" idx="4"/>
              <a:endCxn id="29" idx="1"/>
            </p:cNvCxnSpPr>
            <p:nvPr/>
          </p:nvCxnSpPr>
          <p:spPr>
            <a:xfrm>
              <a:off x="11441889" y="5430057"/>
              <a:ext cx="590459" cy="223202"/>
            </a:xfrm>
            <a:prstGeom prst="line">
              <a:avLst/>
            </a:prstGeom>
            <a:grpFill/>
            <a:ln w="3175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1FD11EAA-1338-519D-E329-7E6E81F5B433}"/>
                </a:ext>
              </a:extLst>
            </p:cNvPr>
            <p:cNvCxnSpPr>
              <a:stCxn id="36" idx="2"/>
              <a:endCxn id="32" idx="5"/>
            </p:cNvCxnSpPr>
            <p:nvPr/>
          </p:nvCxnSpPr>
          <p:spPr>
            <a:xfrm flipH="1">
              <a:off x="11023263" y="5443828"/>
              <a:ext cx="354527" cy="748099"/>
            </a:xfrm>
            <a:prstGeom prst="line">
              <a:avLst/>
            </a:prstGeom>
            <a:grpFill/>
            <a:ln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26772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F7528C-CCE9-4AD0-EE0E-54B5A6D8D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08" y="1111348"/>
            <a:ext cx="4987889" cy="5219113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sz="3600" b="1" dirty="0">
                <a:solidFill>
                  <a:srgbClr val="0CBFE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Who we are?</a:t>
            </a:r>
          </a:p>
          <a:p>
            <a:pPr>
              <a:lnSpc>
                <a:spcPct val="120000"/>
              </a:lnSpc>
            </a:pPr>
            <a:r>
              <a:rPr lang="en-US" altLang="zh-CN" sz="3600" dirty="0">
                <a:latin typeface="Roboto" panose="02000000000000000000" pitchFamily="2" charset="0"/>
                <a:ea typeface="Roboto" panose="02000000000000000000" pitchFamily="2" charset="0"/>
              </a:rPr>
              <a:t>A non-profit organization</a:t>
            </a:r>
          </a:p>
          <a:p>
            <a:pPr>
              <a:lnSpc>
                <a:spcPct val="120000"/>
              </a:lnSpc>
            </a:pPr>
            <a:endParaRPr lang="en-US" altLang="zh-CN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3600" b="1" dirty="0">
                <a:solidFill>
                  <a:srgbClr val="0CBFE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Who we serve?</a:t>
            </a:r>
          </a:p>
          <a:p>
            <a:pPr>
              <a:lnSpc>
                <a:spcPct val="120000"/>
              </a:lnSpc>
            </a:pPr>
            <a:r>
              <a:rPr lang="en-US" altLang="zh-CN" sz="3600" dirty="0">
                <a:latin typeface="Roboto" panose="02000000000000000000" pitchFamily="2" charset="0"/>
                <a:ea typeface="Roboto" panose="02000000000000000000" pitchFamily="2" charset="0"/>
              </a:rPr>
              <a:t>The public</a:t>
            </a:r>
          </a:p>
          <a:p>
            <a:pPr>
              <a:lnSpc>
                <a:spcPct val="120000"/>
              </a:lnSpc>
            </a:pPr>
            <a:endParaRPr lang="en-US" altLang="zh-CN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3600" b="1" dirty="0">
                <a:solidFill>
                  <a:srgbClr val="0CBFE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What’s our goal?</a:t>
            </a:r>
          </a:p>
          <a:p>
            <a:pPr>
              <a:lnSpc>
                <a:spcPct val="120000"/>
              </a:lnSpc>
            </a:pPr>
            <a:r>
              <a:rPr lang="en-US" altLang="zh-CN" sz="3600" dirty="0">
                <a:latin typeface="Roboto" panose="02000000000000000000" pitchFamily="2" charset="0"/>
                <a:ea typeface="Roboto" panose="02000000000000000000" pitchFamily="2" charset="0"/>
              </a:rPr>
              <a:t>Arise the public’s attention to the relationship between wealth and health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570B537C-7D09-1630-FBF9-3BF6787CDAF7}"/>
              </a:ext>
            </a:extLst>
          </p:cNvPr>
          <p:cNvGrpSpPr/>
          <p:nvPr/>
        </p:nvGrpSpPr>
        <p:grpSpPr>
          <a:xfrm>
            <a:off x="486000" y="400728"/>
            <a:ext cx="7582877" cy="600164"/>
            <a:chOff x="383458" y="1403522"/>
            <a:chExt cx="7582877" cy="600164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FD931DBB-244F-DB8B-9B46-1B9F84E635A5}"/>
                </a:ext>
              </a:extLst>
            </p:cNvPr>
            <p:cNvSpPr txBox="1"/>
            <p:nvPr/>
          </p:nvSpPr>
          <p:spPr>
            <a:xfrm>
              <a:off x="571066" y="1403522"/>
              <a:ext cx="7395269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00" b="1" dirty="0">
                  <a:latin typeface="Roboto" panose="02000000000000000000" pitchFamily="2" charset="0"/>
                  <a:ea typeface="Roboto" panose="02000000000000000000" pitchFamily="2" charset="0"/>
                </a:rPr>
                <a:t>To begin with</a:t>
              </a:r>
              <a:endParaRPr lang="zh-CN" altLang="en-US" sz="3300" b="1" dirty="0">
                <a:latin typeface="Roboto" panose="02000000000000000000" pitchFamily="2" charset="0"/>
              </a:endParaRPr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1F3C798E-929A-5E95-6282-AFB991D5B8B0}"/>
                </a:ext>
              </a:extLst>
            </p:cNvPr>
            <p:cNvCxnSpPr/>
            <p:nvPr/>
          </p:nvCxnSpPr>
          <p:spPr>
            <a:xfrm>
              <a:off x="383458" y="1521097"/>
              <a:ext cx="0" cy="365014"/>
            </a:xfrm>
            <a:prstGeom prst="line">
              <a:avLst/>
            </a:prstGeom>
            <a:ln w="38100">
              <a:solidFill>
                <a:srgbClr val="0CBF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3B0C94E5-C9C8-9DA3-9DAC-432E757707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03" b="25856"/>
          <a:stretch/>
        </p:blipFill>
        <p:spPr>
          <a:xfrm>
            <a:off x="5661497" y="1815508"/>
            <a:ext cx="6170071" cy="291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149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F1CEE668-193E-43F0-1A61-665AC1130BE2}"/>
              </a:ext>
            </a:extLst>
          </p:cNvPr>
          <p:cNvGrpSpPr/>
          <p:nvPr/>
        </p:nvGrpSpPr>
        <p:grpSpPr>
          <a:xfrm>
            <a:off x="486000" y="400728"/>
            <a:ext cx="7505431" cy="600164"/>
            <a:chOff x="383458" y="1403522"/>
            <a:chExt cx="7505431" cy="600164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7274FD1-DC49-E699-3572-370C94B849D1}"/>
                </a:ext>
              </a:extLst>
            </p:cNvPr>
            <p:cNvSpPr txBox="1"/>
            <p:nvPr/>
          </p:nvSpPr>
          <p:spPr>
            <a:xfrm>
              <a:off x="493620" y="1403522"/>
              <a:ext cx="7395269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00" b="1" dirty="0">
                  <a:latin typeface="Roboto" panose="02000000000000000000" pitchFamily="2" charset="0"/>
                  <a:ea typeface="Roboto" panose="02000000000000000000" pitchFamily="2" charset="0"/>
                </a:rPr>
                <a:t>Introduction of the dashboard</a:t>
              </a:r>
              <a:endParaRPr lang="zh-CN" altLang="en-US" sz="3300" b="1" dirty="0">
                <a:latin typeface="Roboto" panose="02000000000000000000" pitchFamily="2" charset="0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929E07D-5FDB-EAAA-B8A2-8BD7EA9C4853}"/>
                </a:ext>
              </a:extLst>
            </p:cNvPr>
            <p:cNvCxnSpPr/>
            <p:nvPr/>
          </p:nvCxnSpPr>
          <p:spPr>
            <a:xfrm>
              <a:off x="383458" y="1521097"/>
              <a:ext cx="0" cy="365014"/>
            </a:xfrm>
            <a:prstGeom prst="line">
              <a:avLst/>
            </a:prstGeom>
            <a:ln w="38100">
              <a:solidFill>
                <a:srgbClr val="0CBF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C7295706-7F5C-C8EB-4390-93B630DB25F5}"/>
              </a:ext>
            </a:extLst>
          </p:cNvPr>
          <p:cNvSpPr txBox="1">
            <a:spLocks/>
          </p:cNvSpPr>
          <p:nvPr/>
        </p:nvSpPr>
        <p:spPr>
          <a:xfrm>
            <a:off x="596162" y="1197764"/>
            <a:ext cx="5706164" cy="373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CN" sz="2500" b="1" dirty="0">
                <a:solidFill>
                  <a:srgbClr val="0CBFE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Input and Output</a:t>
            </a:r>
          </a:p>
          <a:p>
            <a:pPr>
              <a:lnSpc>
                <a:spcPct val="100000"/>
              </a:lnSpc>
            </a:pPr>
            <a:r>
              <a:rPr lang="en-US" altLang="zh-CN" sz="2500" dirty="0">
                <a:latin typeface="Roboto" panose="02000000000000000000" pitchFamily="2" charset="0"/>
                <a:ea typeface="Roboto" panose="02000000000000000000" pitchFamily="2" charset="0"/>
              </a:rPr>
              <a:t>Year, wealth, health, population, continent data, historical event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zh-CN" sz="25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2500" dirty="0">
                <a:latin typeface="Roboto" panose="02000000000000000000" pitchFamily="2" charset="0"/>
                <a:ea typeface="Roboto" panose="02000000000000000000" pitchFamily="2" charset="0"/>
              </a:rPr>
              <a:t>A changing scatter plot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zh-CN" sz="25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500" b="1" dirty="0">
                <a:solidFill>
                  <a:srgbClr val="0CBFE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Metrics of Success</a:t>
            </a:r>
          </a:p>
          <a:p>
            <a:pPr>
              <a:lnSpc>
                <a:spcPct val="100000"/>
              </a:lnSpc>
            </a:pPr>
            <a:r>
              <a:rPr lang="en-US" altLang="zh-CN" sz="2500" dirty="0">
                <a:latin typeface="Roboto" panose="02000000000000000000" pitchFamily="2" charset="0"/>
                <a:ea typeface="Roboto" panose="02000000000000000000" pitchFamily="2" charset="0"/>
              </a:rPr>
              <a:t>778</a:t>
            </a:r>
            <a:r>
              <a:rPr lang="zh-CN" altLang="en-US" sz="25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altLang="zh-CN" sz="2500" dirty="0">
                <a:latin typeface="Roboto" panose="02000000000000000000" pitchFamily="2" charset="0"/>
                <a:ea typeface="Roboto" panose="02000000000000000000" pitchFamily="2" charset="0"/>
              </a:rPr>
              <a:t>comments</a:t>
            </a:r>
          </a:p>
          <a:p>
            <a:pPr>
              <a:lnSpc>
                <a:spcPct val="100000"/>
              </a:lnSpc>
            </a:pPr>
            <a:r>
              <a:rPr lang="en-US" altLang="zh-CN" sz="2500" dirty="0">
                <a:latin typeface="Roboto" panose="02000000000000000000" pitchFamily="2" charset="0"/>
                <a:ea typeface="Roboto" panose="02000000000000000000" pitchFamily="2" charset="0"/>
              </a:rPr>
              <a:t>20.5k likes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zh-CN" sz="25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zh-CN" sz="2500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zh-CN" sz="2500" dirty="0"/>
          </a:p>
        </p:txBody>
      </p:sp>
      <p:pic>
        <p:nvPicPr>
          <p:cNvPr id="16" name="视频">
            <a:hlinkClick r:id="" action="ppaction://media"/>
            <a:extLst>
              <a:ext uri="{FF2B5EF4-FFF2-40B4-BE49-F238E27FC236}">
                <a16:creationId xmlns:a16="http://schemas.microsoft.com/office/drawing/2014/main" id="{8DA69B9B-21BF-C0B7-4589-8C465F20B9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06090" y="1372654"/>
            <a:ext cx="4864100" cy="48641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85653C0-6266-2BDC-4CB9-3139AD8880EF}"/>
              </a:ext>
            </a:extLst>
          </p:cNvPr>
          <p:cNvSpPr txBox="1"/>
          <p:nvPr/>
        </p:nvSpPr>
        <p:spPr>
          <a:xfrm>
            <a:off x="2292441" y="6457272"/>
            <a:ext cx="110127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sz="16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hlinkClick r:id="rId6"/>
              </a:rPr>
              <a:t>https://www.reddit.com/r/</a:t>
            </a:r>
            <a:r>
              <a:rPr kumimoji="1" lang="en-GB" altLang="zh-CN" sz="1600" dirty="0" err="1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hlinkClick r:id="rId6"/>
              </a:rPr>
              <a:t>dataisbeautiful</a:t>
            </a:r>
            <a:r>
              <a:rPr kumimoji="1" lang="en-GB" altLang="zh-CN" sz="16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hlinkClick r:id="rId6"/>
              </a:rPr>
              <a:t>/comments/</a:t>
            </a:r>
            <a:r>
              <a:rPr kumimoji="1" lang="en-GB" altLang="zh-CN" sz="1600" dirty="0" err="1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hlinkClick r:id="rId6"/>
              </a:rPr>
              <a:t>lmlrks</a:t>
            </a:r>
            <a:r>
              <a:rPr kumimoji="1" lang="en-GB" altLang="zh-CN" sz="16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hlinkClick r:id="rId6"/>
              </a:rPr>
              <a:t>/oc_our_health_and_wealth_over_221_years/</a:t>
            </a:r>
            <a:endParaRPr kumimoji="1" lang="zh-CN" altLang="en-US" sz="1600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38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2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389053E0-60AE-EAE6-774A-6F9656858B35}"/>
              </a:ext>
            </a:extLst>
          </p:cNvPr>
          <p:cNvGrpSpPr/>
          <p:nvPr/>
        </p:nvGrpSpPr>
        <p:grpSpPr>
          <a:xfrm>
            <a:off x="486628" y="440490"/>
            <a:ext cx="7480379" cy="600164"/>
            <a:chOff x="383458" y="1403522"/>
            <a:chExt cx="7480379" cy="600164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01F5513-A385-AFF8-4933-EF221691C1D6}"/>
                </a:ext>
              </a:extLst>
            </p:cNvPr>
            <p:cNvSpPr txBox="1"/>
            <p:nvPr/>
          </p:nvSpPr>
          <p:spPr>
            <a:xfrm>
              <a:off x="468568" y="1403522"/>
              <a:ext cx="7395269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00" b="1" dirty="0">
                  <a:latin typeface="Roboto" panose="02000000000000000000" pitchFamily="2" charset="0"/>
                  <a:ea typeface="Roboto" panose="02000000000000000000" pitchFamily="2" charset="0"/>
                </a:rPr>
                <a:t>Main story</a:t>
              </a:r>
              <a:endParaRPr lang="zh-CN" altLang="en-US" sz="3300" b="1" dirty="0">
                <a:latin typeface="Roboto" panose="02000000000000000000" pitchFamily="2" charset="0"/>
              </a:endParaRPr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22958A06-3D22-9401-6028-9940ADC0CF5B}"/>
                </a:ext>
              </a:extLst>
            </p:cNvPr>
            <p:cNvCxnSpPr/>
            <p:nvPr/>
          </p:nvCxnSpPr>
          <p:spPr>
            <a:xfrm>
              <a:off x="383458" y="1521097"/>
              <a:ext cx="0" cy="365014"/>
            </a:xfrm>
            <a:prstGeom prst="line">
              <a:avLst/>
            </a:prstGeom>
            <a:ln w="38100">
              <a:solidFill>
                <a:srgbClr val="0CBF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EFC11F03-DD76-F61C-B393-33D0B5DD5995}"/>
              </a:ext>
            </a:extLst>
          </p:cNvPr>
          <p:cNvSpPr txBox="1">
            <a:spLocks/>
          </p:cNvSpPr>
          <p:nvPr/>
        </p:nvSpPr>
        <p:spPr>
          <a:xfrm>
            <a:off x="576540" y="1127328"/>
            <a:ext cx="10225255" cy="600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rgbClr val="0CBFE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Correlation between Health and Wealth by Time Trend</a:t>
            </a:r>
          </a:p>
          <a:p>
            <a:pPr marL="0" indent="0">
              <a:buNone/>
            </a:pPr>
            <a:endParaRPr lang="en-US" altLang="zh-CN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E50582C-BFD8-59E1-4E7F-24A0906FDC50}"/>
              </a:ext>
            </a:extLst>
          </p:cNvPr>
          <p:cNvSpPr/>
          <p:nvPr/>
        </p:nvSpPr>
        <p:spPr>
          <a:xfrm>
            <a:off x="0" y="3116892"/>
            <a:ext cx="12192000" cy="1319815"/>
          </a:xfrm>
          <a:prstGeom prst="rect">
            <a:avLst/>
          </a:prstGeom>
          <a:solidFill>
            <a:srgbClr val="0CBF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72132E5-8857-2621-3F51-8E03780D5C79}"/>
              </a:ext>
            </a:extLst>
          </p:cNvPr>
          <p:cNvSpPr txBox="1"/>
          <p:nvPr/>
        </p:nvSpPr>
        <p:spPr>
          <a:xfrm>
            <a:off x="300057" y="5545120"/>
            <a:ext cx="28120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latin typeface="Roboto" panose="02000000000000000000" pitchFamily="2" charset="0"/>
                <a:ea typeface="Roboto" panose="02000000000000000000" pitchFamily="2" charset="0"/>
              </a:rPr>
              <a:t>Storytelling with data trends structure</a:t>
            </a:r>
            <a:endParaRPr lang="zh-CN" altLang="en-US" dirty="0">
              <a:latin typeface="Roboto" panose="02000000000000000000" pitchFamily="2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755B708-4B8A-D170-A447-A31B210425B0}"/>
              </a:ext>
            </a:extLst>
          </p:cNvPr>
          <p:cNvSpPr txBox="1"/>
          <p:nvPr/>
        </p:nvSpPr>
        <p:spPr>
          <a:xfrm>
            <a:off x="4134221" y="5545120"/>
            <a:ext cx="38502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 number of dimensions match the number of variable</a:t>
            </a:r>
            <a:endParaRPr lang="zh-CN" altLang="en-US" dirty="0">
              <a:latin typeface="Roboto" panose="02000000000000000000" pitchFamily="2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39F497E-9C57-A8E2-9C48-3B671EE5D5C0}"/>
              </a:ext>
            </a:extLst>
          </p:cNvPr>
          <p:cNvSpPr txBox="1"/>
          <p:nvPr/>
        </p:nvSpPr>
        <p:spPr>
          <a:xfrm>
            <a:off x="8153579" y="5545120"/>
            <a:ext cx="37383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Pick the right tool for the job </a:t>
            </a:r>
            <a:endParaRPr lang="zh-CN" altLang="en-US" dirty="0">
              <a:latin typeface="Roboto" panose="02000000000000000000" pitchFamily="2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DF1E56D-75B9-1056-3F96-C881BCCD459A}"/>
              </a:ext>
            </a:extLst>
          </p:cNvPr>
          <p:cNvSpPr txBox="1"/>
          <p:nvPr/>
        </p:nvSpPr>
        <p:spPr>
          <a:xfrm>
            <a:off x="4406048" y="6393448"/>
            <a:ext cx="313569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200" b="1" dirty="0">
                <a:solidFill>
                  <a:srgbClr val="0CBFE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Form Follows Function !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DCB2A1B4-FE8D-A5F1-DA6E-30E271D5E806}"/>
              </a:ext>
            </a:extLst>
          </p:cNvPr>
          <p:cNvGrpSpPr/>
          <p:nvPr/>
        </p:nvGrpSpPr>
        <p:grpSpPr>
          <a:xfrm>
            <a:off x="4204437" y="1925480"/>
            <a:ext cx="3780000" cy="3492000"/>
            <a:chOff x="4204437" y="1925480"/>
            <a:chExt cx="3780000" cy="3492000"/>
          </a:xfrm>
        </p:grpSpPr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DC3385BC-DC93-F991-B7D9-C018750108A9}"/>
                </a:ext>
              </a:extLst>
            </p:cNvPr>
            <p:cNvPicPr>
              <a:picLocks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58" r="14207"/>
            <a:stretch/>
          </p:blipFill>
          <p:spPr>
            <a:xfrm>
              <a:off x="4204437" y="1925480"/>
              <a:ext cx="3780000" cy="3492000"/>
            </a:xfrm>
            <a:prstGeom prst="rect">
              <a:avLst/>
            </a:prstGeom>
          </p:spPr>
        </p:pic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744E371E-F90A-7DE8-2CF3-81CE304C57C1}"/>
                </a:ext>
              </a:extLst>
            </p:cNvPr>
            <p:cNvSpPr/>
            <p:nvPr/>
          </p:nvSpPr>
          <p:spPr>
            <a:xfrm>
              <a:off x="7061200" y="3148622"/>
              <a:ext cx="923237" cy="31001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36AB23B5-EF22-87F3-2080-8B127A39F585}"/>
              </a:ext>
            </a:extLst>
          </p:cNvPr>
          <p:cNvGrpSpPr/>
          <p:nvPr/>
        </p:nvGrpSpPr>
        <p:grpSpPr>
          <a:xfrm>
            <a:off x="8153579" y="1925480"/>
            <a:ext cx="3780000" cy="3492000"/>
            <a:chOff x="8153579" y="1925480"/>
            <a:chExt cx="3780000" cy="3492000"/>
          </a:xfrm>
        </p:grpSpPr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8E7254DD-0D32-9AB1-686F-EE3642AA401E}"/>
                </a:ext>
              </a:extLst>
            </p:cNvPr>
            <p:cNvPicPr>
              <a:picLocks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3" r="14253"/>
            <a:stretch/>
          </p:blipFill>
          <p:spPr>
            <a:xfrm>
              <a:off x="8153579" y="1925480"/>
              <a:ext cx="3780000" cy="3492000"/>
            </a:xfrm>
            <a:prstGeom prst="rect">
              <a:avLst/>
            </a:prstGeom>
          </p:spPr>
        </p:pic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4B7FC82-5934-E8F2-45DB-3045BFB9D909}"/>
                </a:ext>
              </a:extLst>
            </p:cNvPr>
            <p:cNvSpPr/>
            <p:nvPr/>
          </p:nvSpPr>
          <p:spPr>
            <a:xfrm>
              <a:off x="11010342" y="3458633"/>
              <a:ext cx="923237" cy="31001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708121F0-6550-A126-105C-3FC886662188}"/>
              </a:ext>
            </a:extLst>
          </p:cNvPr>
          <p:cNvGrpSpPr/>
          <p:nvPr/>
        </p:nvGrpSpPr>
        <p:grpSpPr>
          <a:xfrm>
            <a:off x="255296" y="1925480"/>
            <a:ext cx="3780000" cy="3492000"/>
            <a:chOff x="255296" y="1925480"/>
            <a:chExt cx="3780000" cy="3492000"/>
          </a:xfrm>
        </p:grpSpPr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85CA4B44-28FB-2E34-A271-FB62991AF493}"/>
                </a:ext>
              </a:extLst>
            </p:cNvPr>
            <p:cNvPicPr>
              <a:picLocks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4" r="14162"/>
            <a:stretch/>
          </p:blipFill>
          <p:spPr>
            <a:xfrm>
              <a:off x="255296" y="1925480"/>
              <a:ext cx="3780000" cy="3492000"/>
            </a:xfrm>
            <a:prstGeom prst="rect">
              <a:avLst/>
            </a:prstGeom>
          </p:spPr>
        </p:pic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E2A386FB-BB9C-964A-266F-753D3AEF91CE}"/>
                </a:ext>
              </a:extLst>
            </p:cNvPr>
            <p:cNvSpPr/>
            <p:nvPr/>
          </p:nvSpPr>
          <p:spPr>
            <a:xfrm>
              <a:off x="3112058" y="3152318"/>
              <a:ext cx="923237" cy="31001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9A8421C7-9795-F198-285C-B49F372952BB}"/>
              </a:ext>
            </a:extLst>
          </p:cNvPr>
          <p:cNvCxnSpPr/>
          <p:nvPr/>
        </p:nvCxnSpPr>
        <p:spPr>
          <a:xfrm>
            <a:off x="2612895" y="6039616"/>
            <a:ext cx="1422400" cy="4191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893E751E-B931-58EC-AB54-9722A1D9D312}"/>
              </a:ext>
            </a:extLst>
          </p:cNvPr>
          <p:cNvCxnSpPr>
            <a:cxnSpLocks/>
          </p:cNvCxnSpPr>
          <p:nvPr/>
        </p:nvCxnSpPr>
        <p:spPr>
          <a:xfrm flipH="1">
            <a:off x="7967007" y="6042092"/>
            <a:ext cx="1322160" cy="4191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E29D9742-66C5-638A-FF53-C1541E171C1C}"/>
              </a:ext>
            </a:extLst>
          </p:cNvPr>
          <p:cNvCxnSpPr>
            <a:cxnSpLocks/>
          </p:cNvCxnSpPr>
          <p:nvPr/>
        </p:nvCxnSpPr>
        <p:spPr>
          <a:xfrm>
            <a:off x="5992651" y="6166691"/>
            <a:ext cx="0" cy="2945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04BAA49-587D-BE15-D0F7-A58538C3FEC1}"/>
              </a:ext>
            </a:extLst>
          </p:cNvPr>
          <p:cNvSpPr/>
          <p:nvPr/>
        </p:nvSpPr>
        <p:spPr>
          <a:xfrm>
            <a:off x="8754533" y="5061319"/>
            <a:ext cx="1566334" cy="188014"/>
          </a:xfrm>
          <a:prstGeom prst="rect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784168A-C2E5-C7A0-B79E-1AA4D2EBD2D0}"/>
              </a:ext>
            </a:extLst>
          </p:cNvPr>
          <p:cNvSpPr/>
          <p:nvPr/>
        </p:nvSpPr>
        <p:spPr>
          <a:xfrm>
            <a:off x="10244667" y="3877733"/>
            <a:ext cx="651933" cy="871280"/>
          </a:xfrm>
          <a:prstGeom prst="rect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987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168DEF14-4358-6B18-C6A9-B0A20A0395EF}"/>
              </a:ext>
            </a:extLst>
          </p:cNvPr>
          <p:cNvGrpSpPr/>
          <p:nvPr/>
        </p:nvGrpSpPr>
        <p:grpSpPr>
          <a:xfrm>
            <a:off x="486000" y="439200"/>
            <a:ext cx="7563506" cy="600164"/>
            <a:chOff x="383458" y="1403522"/>
            <a:chExt cx="7563506" cy="60016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7F97E36-7C86-1A1B-1F75-B6656921E625}"/>
                </a:ext>
              </a:extLst>
            </p:cNvPr>
            <p:cNvSpPr txBox="1"/>
            <p:nvPr/>
          </p:nvSpPr>
          <p:spPr>
            <a:xfrm>
              <a:off x="551695" y="1403522"/>
              <a:ext cx="7395269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00" b="1" dirty="0">
                  <a:latin typeface="Roboto" panose="02000000000000000000" pitchFamily="2" charset="0"/>
                  <a:ea typeface="Roboto" panose="02000000000000000000" pitchFamily="2" charset="0"/>
                </a:rPr>
                <a:t>Minor Stories</a:t>
              </a:r>
              <a:endParaRPr lang="zh-CN" altLang="en-US" sz="3300" b="1" dirty="0">
                <a:latin typeface="Roboto" panose="02000000000000000000" pitchFamily="2" charset="0"/>
              </a:endParaRP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388024FF-0F80-2506-B2AF-5D30B3501B5C}"/>
                </a:ext>
              </a:extLst>
            </p:cNvPr>
            <p:cNvCxnSpPr/>
            <p:nvPr/>
          </p:nvCxnSpPr>
          <p:spPr>
            <a:xfrm>
              <a:off x="383458" y="1521097"/>
              <a:ext cx="0" cy="365014"/>
            </a:xfrm>
            <a:prstGeom prst="line">
              <a:avLst/>
            </a:prstGeom>
            <a:ln w="38100">
              <a:solidFill>
                <a:srgbClr val="0CBF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7FF47A27-DBC8-8581-2FDC-3FE175CB1467}"/>
              </a:ext>
            </a:extLst>
          </p:cNvPr>
          <p:cNvSpPr txBox="1">
            <a:spLocks/>
          </p:cNvSpPr>
          <p:nvPr/>
        </p:nvSpPr>
        <p:spPr>
          <a:xfrm>
            <a:off x="654237" y="1786081"/>
            <a:ext cx="4820288" cy="49398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zh-CN" sz="3300" b="1" dirty="0">
                <a:latin typeface="Roboto" panose="02000000000000000000" pitchFamily="2" charset="0"/>
                <a:ea typeface="Roboto" panose="02000000000000000000" pitchFamily="2" charset="0"/>
              </a:rPr>
              <a:t>Population change by time</a:t>
            </a:r>
            <a:endParaRPr lang="en-US" altLang="zh-CN" sz="33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B38011CA-027C-3144-6C4A-AC6817C68535}"/>
              </a:ext>
            </a:extLst>
          </p:cNvPr>
          <p:cNvSpPr txBox="1">
            <a:spLocks/>
          </p:cNvSpPr>
          <p:nvPr/>
        </p:nvSpPr>
        <p:spPr>
          <a:xfrm>
            <a:off x="654237" y="2813771"/>
            <a:ext cx="5441764" cy="487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b="1" dirty="0">
                <a:latin typeface="Roboto" panose="02000000000000000000" pitchFamily="2" charset="0"/>
                <a:ea typeface="Roboto" panose="02000000000000000000" pitchFamily="2" charset="0"/>
              </a:rPr>
              <a:t>Continent development by time</a:t>
            </a:r>
            <a:endParaRPr lang="en-US" altLang="zh-CN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16F91CEC-3922-B882-AE04-DB94562CD538}"/>
              </a:ext>
            </a:extLst>
          </p:cNvPr>
          <p:cNvSpPr txBox="1">
            <a:spLocks/>
          </p:cNvSpPr>
          <p:nvPr/>
        </p:nvSpPr>
        <p:spPr>
          <a:xfrm>
            <a:off x="654237" y="3835400"/>
            <a:ext cx="4933765" cy="487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b="1" dirty="0">
                <a:latin typeface="Roboto" panose="02000000000000000000" pitchFamily="2" charset="0"/>
                <a:ea typeface="Roboto" panose="02000000000000000000" pitchFamily="2" charset="0"/>
              </a:rPr>
              <a:t>Important historical event</a:t>
            </a:r>
            <a:endParaRPr lang="en-US" altLang="zh-CN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3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FEE5E3B-1AF2-2B3E-2341-5AF8F181B3B3}"/>
              </a:ext>
            </a:extLst>
          </p:cNvPr>
          <p:cNvGrpSpPr/>
          <p:nvPr/>
        </p:nvGrpSpPr>
        <p:grpSpPr>
          <a:xfrm>
            <a:off x="6096000" y="1150883"/>
            <a:ext cx="5296396" cy="4943255"/>
            <a:chOff x="5961413" y="1100083"/>
            <a:chExt cx="5296396" cy="4943255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F1B0109E-FA1B-3D79-824C-532AFB2155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45" r="14869"/>
            <a:stretch/>
          </p:blipFill>
          <p:spPr>
            <a:xfrm>
              <a:off x="5961413" y="1100083"/>
              <a:ext cx="5296396" cy="4943255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657079A5-7010-20AD-638B-60111D654D28}"/>
                </a:ext>
              </a:extLst>
            </p:cNvPr>
            <p:cNvSpPr/>
            <p:nvPr/>
          </p:nvSpPr>
          <p:spPr>
            <a:xfrm>
              <a:off x="10026650" y="3368542"/>
              <a:ext cx="1231159" cy="4160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B5243F40-3988-4055-70CF-1E461DE65CBB}"/>
              </a:ext>
            </a:extLst>
          </p:cNvPr>
          <p:cNvSpPr txBox="1"/>
          <p:nvPr/>
        </p:nvSpPr>
        <p:spPr>
          <a:xfrm>
            <a:off x="799604" y="5341550"/>
            <a:ext cx="373650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000" b="1" dirty="0">
                <a:solidFill>
                  <a:srgbClr val="0CBFE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High Data-ink Ratio !</a:t>
            </a:r>
          </a:p>
        </p:txBody>
      </p:sp>
      <p:sp>
        <p:nvSpPr>
          <p:cNvPr id="25" name="箭头: 下 24">
            <a:extLst>
              <a:ext uri="{FF2B5EF4-FFF2-40B4-BE49-F238E27FC236}">
                <a16:creationId xmlns:a16="http://schemas.microsoft.com/office/drawing/2014/main" id="{39B66B48-B09D-8AAD-1C60-56099231E3AD}"/>
              </a:ext>
            </a:extLst>
          </p:cNvPr>
          <p:cNvSpPr/>
          <p:nvPr/>
        </p:nvSpPr>
        <p:spPr>
          <a:xfrm>
            <a:off x="2358456" y="4501413"/>
            <a:ext cx="419100" cy="662044"/>
          </a:xfrm>
          <a:prstGeom prst="downArrow">
            <a:avLst>
              <a:gd name="adj1" fmla="val 25758"/>
              <a:gd name="adj2" fmla="val 56061"/>
            </a:avLst>
          </a:prstGeom>
          <a:solidFill>
            <a:srgbClr val="0CBF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CBFEA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4FC63AF-9FC2-B085-2765-03D940C53887}"/>
              </a:ext>
            </a:extLst>
          </p:cNvPr>
          <p:cNvSpPr/>
          <p:nvPr/>
        </p:nvSpPr>
        <p:spPr>
          <a:xfrm>
            <a:off x="9096499" y="3835400"/>
            <a:ext cx="843148" cy="1328057"/>
          </a:xfrm>
          <a:prstGeom prst="rect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04A8106-8E6E-730E-E340-4E3AD195364D}"/>
              </a:ext>
            </a:extLst>
          </p:cNvPr>
          <p:cNvSpPr/>
          <p:nvPr/>
        </p:nvSpPr>
        <p:spPr>
          <a:xfrm>
            <a:off x="9997440" y="3835400"/>
            <a:ext cx="1000759" cy="1328057"/>
          </a:xfrm>
          <a:prstGeom prst="rect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C662326-32E4-2F22-0DB0-A03BAD79DE44}"/>
              </a:ext>
            </a:extLst>
          </p:cNvPr>
          <p:cNvSpPr/>
          <p:nvPr/>
        </p:nvSpPr>
        <p:spPr>
          <a:xfrm>
            <a:off x="9654671" y="1883256"/>
            <a:ext cx="1343528" cy="313679"/>
          </a:xfrm>
          <a:prstGeom prst="rect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6402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C6CA862E-754F-AC1F-2B78-D3561D674235}"/>
              </a:ext>
            </a:extLst>
          </p:cNvPr>
          <p:cNvGrpSpPr/>
          <p:nvPr/>
        </p:nvGrpSpPr>
        <p:grpSpPr>
          <a:xfrm>
            <a:off x="486000" y="439200"/>
            <a:ext cx="7563506" cy="600164"/>
            <a:chOff x="383458" y="1403522"/>
            <a:chExt cx="7563506" cy="60016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60B3A96-4D9D-79EF-61C1-68B1CFD42E92}"/>
                </a:ext>
              </a:extLst>
            </p:cNvPr>
            <p:cNvSpPr txBox="1"/>
            <p:nvPr/>
          </p:nvSpPr>
          <p:spPr>
            <a:xfrm>
              <a:off x="551695" y="1403522"/>
              <a:ext cx="7395269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00" b="1" dirty="0">
                  <a:latin typeface="Roboto" panose="02000000000000000000" pitchFamily="2" charset="0"/>
                  <a:ea typeface="Roboto" panose="02000000000000000000" pitchFamily="2" charset="0"/>
                </a:rPr>
                <a:t>Disadvantages</a:t>
              </a:r>
            </a:p>
          </p:txBody>
        </p:sp>
        <p:cxnSp>
          <p:nvCxnSpPr>
            <p:cNvPr id="6" name="直接连接符 6">
              <a:extLst>
                <a:ext uri="{FF2B5EF4-FFF2-40B4-BE49-F238E27FC236}">
                  <a16:creationId xmlns:a16="http://schemas.microsoft.com/office/drawing/2014/main" id="{B05EED27-7670-0D70-FA79-DBA5D6A1C9D8}"/>
                </a:ext>
              </a:extLst>
            </p:cNvPr>
            <p:cNvCxnSpPr/>
            <p:nvPr/>
          </p:nvCxnSpPr>
          <p:spPr>
            <a:xfrm>
              <a:off x="383458" y="1521097"/>
              <a:ext cx="0" cy="365014"/>
            </a:xfrm>
            <a:prstGeom prst="line">
              <a:avLst/>
            </a:prstGeom>
            <a:ln w="38100">
              <a:solidFill>
                <a:srgbClr val="0CBF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980F9455-5C14-D959-70B6-8860434BC9D2}"/>
              </a:ext>
            </a:extLst>
          </p:cNvPr>
          <p:cNvSpPr txBox="1"/>
          <p:nvPr/>
        </p:nvSpPr>
        <p:spPr>
          <a:xfrm>
            <a:off x="486000" y="2213147"/>
            <a:ext cx="610054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0CBFE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Misleading Number Scale</a:t>
            </a:r>
          </a:p>
          <a:p>
            <a:r>
              <a:rPr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      </a:t>
            </a:r>
            <a:r>
              <a:rPr lang="en-US" altLang="zh-CN" sz="2400" dirty="0">
                <a:latin typeface="Roboto" panose="02000000000000000000" pitchFamily="2" charset="0"/>
                <a:ea typeface="Roboto" panose="02000000000000000000" pitchFamily="2" charset="0"/>
              </a:rPr>
              <a:t>- Wealth &amp; Population</a:t>
            </a:r>
          </a:p>
          <a:p>
            <a:endParaRPr lang="en-US" altLang="zh-CN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CN" sz="2800" b="1" dirty="0">
                <a:solidFill>
                  <a:srgbClr val="0CBFE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 </a:t>
            </a:r>
            <a:r>
              <a:rPr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Too many information</a:t>
            </a:r>
          </a:p>
          <a:p>
            <a:endParaRPr lang="en-US" altLang="zh-CN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altLang="zh-CN" sz="2800" b="1" dirty="0">
                <a:solidFill>
                  <a:srgbClr val="0CBFE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 </a:t>
            </a:r>
            <a:r>
              <a:rPr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Lack of interactivity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FFAC098-5DD2-4035-7596-5B6437ACD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7922" y="1173707"/>
            <a:ext cx="5789840" cy="4993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91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68180CF7-E5F7-E908-D3C2-CF43A2D3C9C3}"/>
              </a:ext>
            </a:extLst>
          </p:cNvPr>
          <p:cNvGrpSpPr/>
          <p:nvPr/>
        </p:nvGrpSpPr>
        <p:grpSpPr>
          <a:xfrm>
            <a:off x="474374" y="439200"/>
            <a:ext cx="10723149" cy="1615827"/>
            <a:chOff x="383458" y="1403522"/>
            <a:chExt cx="8909790" cy="1615827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4F152C88-46D5-4435-ABA6-163CFB23B53F}"/>
                </a:ext>
              </a:extLst>
            </p:cNvPr>
            <p:cNvSpPr txBox="1"/>
            <p:nvPr/>
          </p:nvSpPr>
          <p:spPr>
            <a:xfrm>
              <a:off x="551695" y="1403522"/>
              <a:ext cx="8741553" cy="1615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00" b="1" dirty="0">
                  <a:latin typeface="Roboto" panose="02000000000000000000" pitchFamily="2" charset="0"/>
                  <a:ea typeface="Roboto" panose="02000000000000000000" pitchFamily="2" charset="0"/>
                </a:rPr>
                <a:t>Stay tuned for the new web version-Health Center</a:t>
              </a:r>
              <a:endParaRPr lang="zh-CN" altLang="en-US" sz="3300" b="1" dirty="0">
                <a:latin typeface="Roboto" panose="02000000000000000000" pitchFamily="2" charset="0"/>
              </a:endParaRPr>
            </a:p>
            <a:p>
              <a:endParaRPr lang="en-US" altLang="zh-CN" sz="33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6" name="直接连接符 6">
              <a:extLst>
                <a:ext uri="{FF2B5EF4-FFF2-40B4-BE49-F238E27FC236}">
                  <a16:creationId xmlns:a16="http://schemas.microsoft.com/office/drawing/2014/main" id="{20A39572-F494-E139-7D2B-214E7A090281}"/>
                </a:ext>
              </a:extLst>
            </p:cNvPr>
            <p:cNvCxnSpPr/>
            <p:nvPr/>
          </p:nvCxnSpPr>
          <p:spPr>
            <a:xfrm>
              <a:off x="383458" y="1521097"/>
              <a:ext cx="0" cy="365014"/>
            </a:xfrm>
            <a:prstGeom prst="line">
              <a:avLst/>
            </a:prstGeom>
            <a:ln w="38100">
              <a:solidFill>
                <a:srgbClr val="0CBF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3FDE4086-EE31-A887-AFA3-D73F70A9C9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314" y="1233793"/>
            <a:ext cx="7091690" cy="5442661"/>
          </a:xfrm>
          <a:prstGeom prst="rect">
            <a:avLst/>
          </a:prstGeom>
        </p:spPr>
      </p:pic>
      <p:graphicFrame>
        <p:nvGraphicFramePr>
          <p:cNvPr id="10" name="表格 6">
            <a:extLst>
              <a:ext uri="{FF2B5EF4-FFF2-40B4-BE49-F238E27FC236}">
                <a16:creationId xmlns:a16="http://schemas.microsoft.com/office/drawing/2014/main" id="{87584DF3-B21B-47AA-84C0-648A72D3C5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931575"/>
              </p:ext>
            </p:extLst>
          </p:nvPr>
        </p:nvGraphicFramePr>
        <p:xfrm>
          <a:off x="654237" y="1894870"/>
          <a:ext cx="3878006" cy="3068259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939003">
                  <a:extLst>
                    <a:ext uri="{9D8B030D-6E8A-4147-A177-3AD203B41FA5}">
                      <a16:colId xmlns:a16="http://schemas.microsoft.com/office/drawing/2014/main" val="3483653574"/>
                    </a:ext>
                  </a:extLst>
                </a:gridCol>
                <a:gridCol w="1939003">
                  <a:extLst>
                    <a:ext uri="{9D8B030D-6E8A-4147-A177-3AD203B41FA5}">
                      <a16:colId xmlns:a16="http://schemas.microsoft.com/office/drawing/2014/main" val="2323401208"/>
                    </a:ext>
                  </a:extLst>
                </a:gridCol>
              </a:tblGrid>
              <a:tr h="349479">
                <a:tc>
                  <a:txBody>
                    <a:bodyPr/>
                    <a:lstStyle/>
                    <a:p>
                      <a:r>
                        <a:rPr lang="en-US" altLang="zh-CN" dirty="0"/>
                        <a:t>Before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No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After  </a:t>
                      </a:r>
                      <a:r>
                        <a:rPr lang="en-US" altLang="zh-CN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(Yes)</a:t>
                      </a:r>
                      <a:endParaRPr lang="zh-CN" altLang="en-US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733821"/>
                  </a:ext>
                </a:extLst>
              </a:tr>
              <a:tr h="873699">
                <a:tc>
                  <a:txBody>
                    <a:bodyPr/>
                    <a:lstStyle/>
                    <a:p>
                      <a:r>
                        <a:rPr lang="en-US" altLang="zh-CN" dirty="0"/>
                        <a:t>Misleading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Free from   bias or misleading 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15729"/>
                  </a:ext>
                </a:extLst>
              </a:tr>
              <a:tr h="87369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Too many information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Decide what data to display </a:t>
                      </a:r>
                      <a:r>
                        <a:rPr lang="en-US" altLang="zh-CN" dirty="0">
                          <a:solidFill>
                            <a:srgbClr val="00B050"/>
                          </a:solidFill>
                        </a:rPr>
                        <a:t> 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95575"/>
                  </a:ext>
                </a:extLst>
              </a:tr>
              <a:tr h="873699">
                <a:tc>
                  <a:txBody>
                    <a:bodyPr/>
                    <a:lstStyle/>
                    <a:p>
                      <a:r>
                        <a:rPr lang="en-US" altLang="zh-CN" dirty="0"/>
                        <a:t>Lack of interactivity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Show detailed data if you choose </a:t>
                      </a:r>
                      <a:r>
                        <a:rPr lang="en-US" altLang="zh-CN" dirty="0">
                          <a:solidFill>
                            <a:srgbClr val="00B050"/>
                          </a:solidFill>
                        </a:rPr>
                        <a:t> 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7488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0623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2A0B9D26-AB3D-F33B-A0E7-22F012F63EBD}"/>
              </a:ext>
            </a:extLst>
          </p:cNvPr>
          <p:cNvGrpSpPr/>
          <p:nvPr/>
        </p:nvGrpSpPr>
        <p:grpSpPr>
          <a:xfrm>
            <a:off x="398667" y="2496410"/>
            <a:ext cx="10854548" cy="861774"/>
            <a:chOff x="396710" y="3192993"/>
            <a:chExt cx="10854548" cy="86177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A1E6ED4-5AB0-1B1D-C96E-0CF5F68BB216}"/>
                </a:ext>
              </a:extLst>
            </p:cNvPr>
            <p:cNvSpPr txBox="1"/>
            <p:nvPr/>
          </p:nvSpPr>
          <p:spPr>
            <a:xfrm>
              <a:off x="551703" y="3192993"/>
              <a:ext cx="10699555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5000" b="1" dirty="0">
                  <a:latin typeface="Roboto" panose="02000000000000000000" pitchFamily="2" charset="0"/>
                  <a:ea typeface="Roboto" panose="02000000000000000000" pitchFamily="2" charset="0"/>
                </a:rPr>
                <a:t>Questions and Answers</a:t>
              </a:r>
              <a:endParaRPr lang="en-US" altLang="zh-CN" sz="5000" b="1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6" name="直接连接符 6">
              <a:extLst>
                <a:ext uri="{FF2B5EF4-FFF2-40B4-BE49-F238E27FC236}">
                  <a16:creationId xmlns:a16="http://schemas.microsoft.com/office/drawing/2014/main" id="{9713BAD4-29C3-1C81-D116-815F2EF36CB8}"/>
                </a:ext>
              </a:extLst>
            </p:cNvPr>
            <p:cNvCxnSpPr>
              <a:cxnSpLocks/>
            </p:cNvCxnSpPr>
            <p:nvPr/>
          </p:nvCxnSpPr>
          <p:spPr>
            <a:xfrm>
              <a:off x="396710" y="3325033"/>
              <a:ext cx="0" cy="646908"/>
            </a:xfrm>
            <a:prstGeom prst="line">
              <a:avLst/>
            </a:prstGeom>
            <a:ln w="38100">
              <a:solidFill>
                <a:srgbClr val="0CBF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Freeform 1058">
            <a:extLst>
              <a:ext uri="{FF2B5EF4-FFF2-40B4-BE49-F238E27FC236}">
                <a16:creationId xmlns:a16="http://schemas.microsoft.com/office/drawing/2014/main" id="{E5639764-AB23-7E77-2813-135C62FAB26B}"/>
              </a:ext>
            </a:extLst>
          </p:cNvPr>
          <p:cNvSpPr/>
          <p:nvPr/>
        </p:nvSpPr>
        <p:spPr bwMode="auto">
          <a:xfrm>
            <a:off x="921815" y="4931622"/>
            <a:ext cx="1443192" cy="2105653"/>
          </a:xfrm>
          <a:custGeom>
            <a:avLst/>
            <a:gdLst>
              <a:gd name="T0" fmla="*/ 1928 w 1928"/>
              <a:gd name="T1" fmla="*/ 0 h 2813"/>
              <a:gd name="T2" fmla="*/ 0 w 1928"/>
              <a:gd name="T3" fmla="*/ 2813 h 2813"/>
              <a:gd name="T4" fmla="*/ 1928 w 1928"/>
              <a:gd name="T5" fmla="*/ 0 h 28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8" h="2813">
                <a:moveTo>
                  <a:pt x="1928" y="0"/>
                </a:moveTo>
                <a:lnTo>
                  <a:pt x="0" y="2813"/>
                </a:lnTo>
                <a:lnTo>
                  <a:pt x="1928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Line 1059">
            <a:extLst>
              <a:ext uri="{FF2B5EF4-FFF2-40B4-BE49-F238E27FC236}">
                <a16:creationId xmlns:a16="http://schemas.microsoft.com/office/drawing/2014/main" id="{C093B74D-224F-5F57-4C28-9C731691870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1815" y="4931622"/>
            <a:ext cx="1443192" cy="2105653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1060">
            <a:extLst>
              <a:ext uri="{FF2B5EF4-FFF2-40B4-BE49-F238E27FC236}">
                <a16:creationId xmlns:a16="http://schemas.microsoft.com/office/drawing/2014/main" id="{E87EAC8E-D3FF-0EC1-4470-C178E7121E09}"/>
              </a:ext>
            </a:extLst>
          </p:cNvPr>
          <p:cNvSpPr/>
          <p:nvPr/>
        </p:nvSpPr>
        <p:spPr bwMode="auto">
          <a:xfrm>
            <a:off x="921815" y="6723635"/>
            <a:ext cx="1737370" cy="313640"/>
          </a:xfrm>
          <a:custGeom>
            <a:avLst/>
            <a:gdLst>
              <a:gd name="T0" fmla="*/ 2321 w 2321"/>
              <a:gd name="T1" fmla="*/ 0 h 419"/>
              <a:gd name="T2" fmla="*/ 0 w 2321"/>
              <a:gd name="T3" fmla="*/ 419 h 419"/>
              <a:gd name="T4" fmla="*/ 2321 w 2321"/>
              <a:gd name="T5" fmla="*/ 0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21" h="419">
                <a:moveTo>
                  <a:pt x="2321" y="0"/>
                </a:moveTo>
                <a:lnTo>
                  <a:pt x="0" y="419"/>
                </a:lnTo>
                <a:lnTo>
                  <a:pt x="2321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Line 1061">
            <a:extLst>
              <a:ext uri="{FF2B5EF4-FFF2-40B4-BE49-F238E27FC236}">
                <a16:creationId xmlns:a16="http://schemas.microsoft.com/office/drawing/2014/main" id="{E2DE16A3-FCD0-3ABB-CBF3-4917E8F5333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1815" y="6723635"/>
            <a:ext cx="1737370" cy="313640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62">
            <a:extLst>
              <a:ext uri="{FF2B5EF4-FFF2-40B4-BE49-F238E27FC236}">
                <a16:creationId xmlns:a16="http://schemas.microsoft.com/office/drawing/2014/main" id="{32785BF9-C5E6-F600-28ED-742EC4B877F2}"/>
              </a:ext>
            </a:extLst>
          </p:cNvPr>
          <p:cNvSpPr/>
          <p:nvPr/>
        </p:nvSpPr>
        <p:spPr bwMode="auto">
          <a:xfrm>
            <a:off x="963734" y="6710910"/>
            <a:ext cx="600332" cy="315137"/>
          </a:xfrm>
          <a:custGeom>
            <a:avLst/>
            <a:gdLst>
              <a:gd name="T0" fmla="*/ 802 w 802"/>
              <a:gd name="T1" fmla="*/ 0 h 421"/>
              <a:gd name="T2" fmla="*/ 0 w 802"/>
              <a:gd name="T3" fmla="*/ 421 h 421"/>
              <a:gd name="T4" fmla="*/ 802 w 802"/>
              <a:gd name="T5" fmla="*/ 0 h 4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02" h="421">
                <a:moveTo>
                  <a:pt x="802" y="0"/>
                </a:moveTo>
                <a:lnTo>
                  <a:pt x="0" y="421"/>
                </a:lnTo>
                <a:lnTo>
                  <a:pt x="802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Line 1063">
            <a:extLst>
              <a:ext uri="{FF2B5EF4-FFF2-40B4-BE49-F238E27FC236}">
                <a16:creationId xmlns:a16="http://schemas.microsoft.com/office/drawing/2014/main" id="{9ADDFEF1-C14D-0E19-D15B-6892BE6B765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3734" y="6710910"/>
            <a:ext cx="600332" cy="315137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Freeform 1064">
            <a:extLst>
              <a:ext uri="{FF2B5EF4-FFF2-40B4-BE49-F238E27FC236}">
                <a16:creationId xmlns:a16="http://schemas.microsoft.com/office/drawing/2014/main" id="{4C9F0E97-8FEC-BEE1-757C-67E69CF0F45B}"/>
              </a:ext>
            </a:extLst>
          </p:cNvPr>
          <p:cNvSpPr/>
          <p:nvPr/>
        </p:nvSpPr>
        <p:spPr bwMode="auto">
          <a:xfrm>
            <a:off x="2659185" y="6201152"/>
            <a:ext cx="728333" cy="522483"/>
          </a:xfrm>
          <a:custGeom>
            <a:avLst/>
            <a:gdLst>
              <a:gd name="T0" fmla="*/ 0 w 973"/>
              <a:gd name="T1" fmla="*/ 698 h 698"/>
              <a:gd name="T2" fmla="*/ 973 w 973"/>
              <a:gd name="T3" fmla="*/ 0 h 698"/>
              <a:gd name="T4" fmla="*/ 0 w 973"/>
              <a:gd name="T5" fmla="*/ 698 h 6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73" h="698">
                <a:moveTo>
                  <a:pt x="0" y="698"/>
                </a:moveTo>
                <a:lnTo>
                  <a:pt x="973" y="0"/>
                </a:lnTo>
                <a:lnTo>
                  <a:pt x="0" y="698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Line 1065">
            <a:extLst>
              <a:ext uri="{FF2B5EF4-FFF2-40B4-BE49-F238E27FC236}">
                <a16:creationId xmlns:a16="http://schemas.microsoft.com/office/drawing/2014/main" id="{BCE98CE7-052D-477D-CF70-34339C66568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59185" y="6201152"/>
            <a:ext cx="728333" cy="522483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070">
            <a:extLst>
              <a:ext uri="{FF2B5EF4-FFF2-40B4-BE49-F238E27FC236}">
                <a16:creationId xmlns:a16="http://schemas.microsoft.com/office/drawing/2014/main" id="{3A94117C-A284-1B92-466E-2A5D5CEED04B}"/>
              </a:ext>
            </a:extLst>
          </p:cNvPr>
          <p:cNvSpPr/>
          <p:nvPr/>
        </p:nvSpPr>
        <p:spPr bwMode="auto">
          <a:xfrm>
            <a:off x="2365008" y="4931622"/>
            <a:ext cx="294178" cy="1792013"/>
          </a:xfrm>
          <a:custGeom>
            <a:avLst/>
            <a:gdLst>
              <a:gd name="T0" fmla="*/ 0 w 393"/>
              <a:gd name="T1" fmla="*/ 0 h 2394"/>
              <a:gd name="T2" fmla="*/ 393 w 393"/>
              <a:gd name="T3" fmla="*/ 2394 h 2394"/>
              <a:gd name="T4" fmla="*/ 0 w 393"/>
              <a:gd name="T5" fmla="*/ 0 h 2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3" h="2394">
                <a:moveTo>
                  <a:pt x="0" y="0"/>
                </a:moveTo>
                <a:lnTo>
                  <a:pt x="393" y="2394"/>
                </a:lnTo>
                <a:lnTo>
                  <a:pt x="0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Line 1071">
            <a:extLst>
              <a:ext uri="{FF2B5EF4-FFF2-40B4-BE49-F238E27FC236}">
                <a16:creationId xmlns:a16="http://schemas.microsoft.com/office/drawing/2014/main" id="{30F7CACB-1AE4-92A8-178F-1BD1B6A443AC}"/>
              </a:ext>
            </a:extLst>
          </p:cNvPr>
          <p:cNvSpPr>
            <a:spLocks noChangeShapeType="1"/>
          </p:cNvSpPr>
          <p:nvPr/>
        </p:nvSpPr>
        <p:spPr bwMode="auto">
          <a:xfrm>
            <a:off x="2365008" y="4931622"/>
            <a:ext cx="294178" cy="1792013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072">
            <a:extLst>
              <a:ext uri="{FF2B5EF4-FFF2-40B4-BE49-F238E27FC236}">
                <a16:creationId xmlns:a16="http://schemas.microsoft.com/office/drawing/2014/main" id="{81C61629-DD7C-9FB4-D764-E74AAD35BD60}"/>
              </a:ext>
            </a:extLst>
          </p:cNvPr>
          <p:cNvSpPr/>
          <p:nvPr/>
        </p:nvSpPr>
        <p:spPr bwMode="auto">
          <a:xfrm>
            <a:off x="2659185" y="4813352"/>
            <a:ext cx="1163986" cy="1910283"/>
          </a:xfrm>
          <a:custGeom>
            <a:avLst/>
            <a:gdLst>
              <a:gd name="T0" fmla="*/ 1555 w 1555"/>
              <a:gd name="T1" fmla="*/ 0 h 2552"/>
              <a:gd name="T2" fmla="*/ 0 w 1555"/>
              <a:gd name="T3" fmla="*/ 2552 h 2552"/>
              <a:gd name="T4" fmla="*/ 1555 w 1555"/>
              <a:gd name="T5" fmla="*/ 0 h 25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55" h="2552">
                <a:moveTo>
                  <a:pt x="1555" y="0"/>
                </a:moveTo>
                <a:lnTo>
                  <a:pt x="0" y="2552"/>
                </a:lnTo>
                <a:lnTo>
                  <a:pt x="1555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Line 1073">
            <a:extLst>
              <a:ext uri="{FF2B5EF4-FFF2-40B4-BE49-F238E27FC236}">
                <a16:creationId xmlns:a16="http://schemas.microsoft.com/office/drawing/2014/main" id="{355E323C-C9EC-F364-EA9A-1DCA3228A7C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659185" y="4813352"/>
            <a:ext cx="1163986" cy="1910283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074">
            <a:extLst>
              <a:ext uri="{FF2B5EF4-FFF2-40B4-BE49-F238E27FC236}">
                <a16:creationId xmlns:a16="http://schemas.microsoft.com/office/drawing/2014/main" id="{CE0DB69D-2D0E-92B1-CB4D-191EBAA187D5}"/>
              </a:ext>
            </a:extLst>
          </p:cNvPr>
          <p:cNvSpPr/>
          <p:nvPr/>
        </p:nvSpPr>
        <p:spPr bwMode="auto">
          <a:xfrm>
            <a:off x="3387518" y="5611300"/>
            <a:ext cx="1681229" cy="589852"/>
          </a:xfrm>
          <a:custGeom>
            <a:avLst/>
            <a:gdLst>
              <a:gd name="T0" fmla="*/ 0 w 2246"/>
              <a:gd name="T1" fmla="*/ 788 h 788"/>
              <a:gd name="T2" fmla="*/ 2246 w 2246"/>
              <a:gd name="T3" fmla="*/ 0 h 788"/>
              <a:gd name="T4" fmla="*/ 0 w 2246"/>
              <a:gd name="T5" fmla="*/ 788 h 7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46" h="788">
                <a:moveTo>
                  <a:pt x="0" y="788"/>
                </a:moveTo>
                <a:lnTo>
                  <a:pt x="2246" y="0"/>
                </a:lnTo>
                <a:lnTo>
                  <a:pt x="0" y="788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Line 1075">
            <a:extLst>
              <a:ext uri="{FF2B5EF4-FFF2-40B4-BE49-F238E27FC236}">
                <a16:creationId xmlns:a16="http://schemas.microsoft.com/office/drawing/2014/main" id="{1C7B1078-D155-6935-C6A0-B9ECD65AB5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87518" y="5611300"/>
            <a:ext cx="1681229" cy="589852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1076">
            <a:extLst>
              <a:ext uri="{FF2B5EF4-FFF2-40B4-BE49-F238E27FC236}">
                <a16:creationId xmlns:a16="http://schemas.microsoft.com/office/drawing/2014/main" id="{2C9C38F4-035F-8D3A-F80C-1770D2450FB6}"/>
              </a:ext>
            </a:extLst>
          </p:cNvPr>
          <p:cNvSpPr/>
          <p:nvPr/>
        </p:nvSpPr>
        <p:spPr bwMode="auto">
          <a:xfrm>
            <a:off x="4850921" y="5639744"/>
            <a:ext cx="184142" cy="830883"/>
          </a:xfrm>
          <a:custGeom>
            <a:avLst/>
            <a:gdLst>
              <a:gd name="T0" fmla="*/ 246 w 246"/>
              <a:gd name="T1" fmla="*/ 0 h 1110"/>
              <a:gd name="T2" fmla="*/ 0 w 246"/>
              <a:gd name="T3" fmla="*/ 1110 h 1110"/>
              <a:gd name="T4" fmla="*/ 246 w 246"/>
              <a:gd name="T5" fmla="*/ 0 h 1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6" h="1110">
                <a:moveTo>
                  <a:pt x="246" y="0"/>
                </a:moveTo>
                <a:lnTo>
                  <a:pt x="0" y="1110"/>
                </a:lnTo>
                <a:lnTo>
                  <a:pt x="246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Line 1077">
            <a:extLst>
              <a:ext uri="{FF2B5EF4-FFF2-40B4-BE49-F238E27FC236}">
                <a16:creationId xmlns:a16="http://schemas.microsoft.com/office/drawing/2014/main" id="{E1BCB70E-2D82-156E-E186-C9C6E770904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50921" y="5639744"/>
            <a:ext cx="184142" cy="830883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1078">
            <a:extLst>
              <a:ext uri="{FF2B5EF4-FFF2-40B4-BE49-F238E27FC236}">
                <a16:creationId xmlns:a16="http://schemas.microsoft.com/office/drawing/2014/main" id="{C7EEB5F6-76B9-70F5-DA9C-B14B41B1ABBE}"/>
              </a:ext>
            </a:extLst>
          </p:cNvPr>
          <p:cNvSpPr/>
          <p:nvPr/>
        </p:nvSpPr>
        <p:spPr bwMode="auto">
          <a:xfrm>
            <a:off x="4709446" y="6470628"/>
            <a:ext cx="141475" cy="853340"/>
          </a:xfrm>
          <a:custGeom>
            <a:avLst/>
            <a:gdLst>
              <a:gd name="T0" fmla="*/ 189 w 189"/>
              <a:gd name="T1" fmla="*/ 0 h 1140"/>
              <a:gd name="T2" fmla="*/ 0 w 189"/>
              <a:gd name="T3" fmla="*/ 1140 h 1140"/>
              <a:gd name="T4" fmla="*/ 189 w 189"/>
              <a:gd name="T5" fmla="*/ 0 h 1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9" h="1140">
                <a:moveTo>
                  <a:pt x="189" y="0"/>
                </a:moveTo>
                <a:lnTo>
                  <a:pt x="0" y="1140"/>
                </a:lnTo>
                <a:lnTo>
                  <a:pt x="189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Line 1079">
            <a:extLst>
              <a:ext uri="{FF2B5EF4-FFF2-40B4-BE49-F238E27FC236}">
                <a16:creationId xmlns:a16="http://schemas.microsoft.com/office/drawing/2014/main" id="{71B25378-3EB7-D7F4-7B5D-94279785A42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709446" y="6470628"/>
            <a:ext cx="141475" cy="853340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1082">
            <a:extLst>
              <a:ext uri="{FF2B5EF4-FFF2-40B4-BE49-F238E27FC236}">
                <a16:creationId xmlns:a16="http://schemas.microsoft.com/office/drawing/2014/main" id="{E62645FE-98EC-E811-78B7-D4BE0A5630FD}"/>
              </a:ext>
            </a:extLst>
          </p:cNvPr>
          <p:cNvSpPr/>
          <p:nvPr/>
        </p:nvSpPr>
        <p:spPr bwMode="auto">
          <a:xfrm>
            <a:off x="3387518" y="6201152"/>
            <a:ext cx="1321928" cy="1122815"/>
          </a:xfrm>
          <a:custGeom>
            <a:avLst/>
            <a:gdLst>
              <a:gd name="T0" fmla="*/ 1766 w 1766"/>
              <a:gd name="T1" fmla="*/ 1500 h 1500"/>
              <a:gd name="T2" fmla="*/ 0 w 1766"/>
              <a:gd name="T3" fmla="*/ 0 h 1500"/>
              <a:gd name="T4" fmla="*/ 1766 w 1766"/>
              <a:gd name="T5" fmla="*/ 1500 h 1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66" h="1500">
                <a:moveTo>
                  <a:pt x="1766" y="1500"/>
                </a:moveTo>
                <a:lnTo>
                  <a:pt x="0" y="0"/>
                </a:lnTo>
                <a:lnTo>
                  <a:pt x="1766" y="150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Line 1083">
            <a:extLst>
              <a:ext uri="{FF2B5EF4-FFF2-40B4-BE49-F238E27FC236}">
                <a16:creationId xmlns:a16="http://schemas.microsoft.com/office/drawing/2014/main" id="{E656AD9A-6694-D66F-4B7D-81797D053ED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387518" y="6201152"/>
            <a:ext cx="1321928" cy="1122815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1090">
            <a:extLst>
              <a:ext uri="{FF2B5EF4-FFF2-40B4-BE49-F238E27FC236}">
                <a16:creationId xmlns:a16="http://schemas.microsoft.com/office/drawing/2014/main" id="{AEB0C079-3F94-DCE9-674B-0326252A392E}"/>
              </a:ext>
            </a:extLst>
          </p:cNvPr>
          <p:cNvSpPr/>
          <p:nvPr/>
        </p:nvSpPr>
        <p:spPr bwMode="auto">
          <a:xfrm>
            <a:off x="4831459" y="5639744"/>
            <a:ext cx="1586913" cy="802439"/>
          </a:xfrm>
          <a:custGeom>
            <a:avLst/>
            <a:gdLst>
              <a:gd name="T0" fmla="*/ 2120 w 2120"/>
              <a:gd name="T1" fmla="*/ 0 h 1072"/>
              <a:gd name="T2" fmla="*/ 0 w 2120"/>
              <a:gd name="T3" fmla="*/ 1072 h 1072"/>
              <a:gd name="T4" fmla="*/ 2120 w 2120"/>
              <a:gd name="T5" fmla="*/ 0 h 10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20" h="1072">
                <a:moveTo>
                  <a:pt x="2120" y="0"/>
                </a:moveTo>
                <a:lnTo>
                  <a:pt x="0" y="1072"/>
                </a:lnTo>
                <a:lnTo>
                  <a:pt x="2120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Line 1091">
            <a:extLst>
              <a:ext uri="{FF2B5EF4-FFF2-40B4-BE49-F238E27FC236}">
                <a16:creationId xmlns:a16="http://schemas.microsoft.com/office/drawing/2014/main" id="{F4F69FB7-64E6-363B-9C2C-F6257B54091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31459" y="5639744"/>
            <a:ext cx="1586913" cy="802439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1092">
            <a:extLst>
              <a:ext uri="{FF2B5EF4-FFF2-40B4-BE49-F238E27FC236}">
                <a16:creationId xmlns:a16="http://schemas.microsoft.com/office/drawing/2014/main" id="{A72668F5-7F12-CE15-85FD-F047AE47C7A9}"/>
              </a:ext>
            </a:extLst>
          </p:cNvPr>
          <p:cNvSpPr/>
          <p:nvPr/>
        </p:nvSpPr>
        <p:spPr bwMode="auto">
          <a:xfrm>
            <a:off x="3823171" y="4813352"/>
            <a:ext cx="886276" cy="2510615"/>
          </a:xfrm>
          <a:custGeom>
            <a:avLst/>
            <a:gdLst>
              <a:gd name="T0" fmla="*/ 0 w 1184"/>
              <a:gd name="T1" fmla="*/ 0 h 3354"/>
              <a:gd name="T2" fmla="*/ 1184 w 1184"/>
              <a:gd name="T3" fmla="*/ 3354 h 3354"/>
              <a:gd name="T4" fmla="*/ 0 w 1184"/>
              <a:gd name="T5" fmla="*/ 0 h 3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84" h="3354">
                <a:moveTo>
                  <a:pt x="0" y="0"/>
                </a:moveTo>
                <a:lnTo>
                  <a:pt x="1184" y="3354"/>
                </a:lnTo>
                <a:lnTo>
                  <a:pt x="0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Line 1093">
            <a:extLst>
              <a:ext uri="{FF2B5EF4-FFF2-40B4-BE49-F238E27FC236}">
                <a16:creationId xmlns:a16="http://schemas.microsoft.com/office/drawing/2014/main" id="{AD0436ED-CAF8-ACE9-1FE4-C2F04639F941}"/>
              </a:ext>
            </a:extLst>
          </p:cNvPr>
          <p:cNvSpPr>
            <a:spLocks noChangeShapeType="1"/>
          </p:cNvSpPr>
          <p:nvPr/>
        </p:nvSpPr>
        <p:spPr bwMode="auto">
          <a:xfrm>
            <a:off x="3823171" y="4813352"/>
            <a:ext cx="886276" cy="2510615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1094">
            <a:extLst>
              <a:ext uri="{FF2B5EF4-FFF2-40B4-BE49-F238E27FC236}">
                <a16:creationId xmlns:a16="http://schemas.microsoft.com/office/drawing/2014/main" id="{C74FE2D2-E704-AB08-E185-DFD56DA1EDF2}"/>
              </a:ext>
            </a:extLst>
          </p:cNvPr>
          <p:cNvSpPr/>
          <p:nvPr/>
        </p:nvSpPr>
        <p:spPr bwMode="auto">
          <a:xfrm>
            <a:off x="4850921" y="6470628"/>
            <a:ext cx="716357" cy="837620"/>
          </a:xfrm>
          <a:custGeom>
            <a:avLst/>
            <a:gdLst>
              <a:gd name="T0" fmla="*/ 0 w 957"/>
              <a:gd name="T1" fmla="*/ 0 h 1119"/>
              <a:gd name="T2" fmla="*/ 957 w 957"/>
              <a:gd name="T3" fmla="*/ 1119 h 1119"/>
              <a:gd name="T4" fmla="*/ 0 w 957"/>
              <a:gd name="T5" fmla="*/ 0 h 1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57" h="1119">
                <a:moveTo>
                  <a:pt x="0" y="0"/>
                </a:moveTo>
                <a:lnTo>
                  <a:pt x="957" y="1119"/>
                </a:lnTo>
                <a:lnTo>
                  <a:pt x="0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Line 1095">
            <a:extLst>
              <a:ext uri="{FF2B5EF4-FFF2-40B4-BE49-F238E27FC236}">
                <a16:creationId xmlns:a16="http://schemas.microsoft.com/office/drawing/2014/main" id="{86699134-077C-5A24-D152-78E77158B5B3}"/>
              </a:ext>
            </a:extLst>
          </p:cNvPr>
          <p:cNvSpPr>
            <a:spLocks noChangeShapeType="1"/>
          </p:cNvSpPr>
          <p:nvPr/>
        </p:nvSpPr>
        <p:spPr bwMode="auto">
          <a:xfrm>
            <a:off x="4850921" y="6470628"/>
            <a:ext cx="716357" cy="837620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Freeform 1096">
            <a:extLst>
              <a:ext uri="{FF2B5EF4-FFF2-40B4-BE49-F238E27FC236}">
                <a16:creationId xmlns:a16="http://schemas.microsoft.com/office/drawing/2014/main" id="{36063F7E-C3CC-6A72-750D-3EA6B997A040}"/>
              </a:ext>
            </a:extLst>
          </p:cNvPr>
          <p:cNvSpPr/>
          <p:nvPr/>
        </p:nvSpPr>
        <p:spPr bwMode="auto">
          <a:xfrm>
            <a:off x="1424088" y="5186876"/>
            <a:ext cx="1358607" cy="291932"/>
          </a:xfrm>
          <a:custGeom>
            <a:avLst/>
            <a:gdLst>
              <a:gd name="T0" fmla="*/ 0 w 1815"/>
              <a:gd name="T1" fmla="*/ 0 h 390"/>
              <a:gd name="T2" fmla="*/ 1815 w 1815"/>
              <a:gd name="T3" fmla="*/ 390 h 390"/>
              <a:gd name="T4" fmla="*/ 0 w 1815"/>
              <a:gd name="T5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15" h="390">
                <a:moveTo>
                  <a:pt x="0" y="0"/>
                </a:moveTo>
                <a:lnTo>
                  <a:pt x="1815" y="390"/>
                </a:lnTo>
                <a:lnTo>
                  <a:pt x="0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Line 1097">
            <a:extLst>
              <a:ext uri="{FF2B5EF4-FFF2-40B4-BE49-F238E27FC236}">
                <a16:creationId xmlns:a16="http://schemas.microsoft.com/office/drawing/2014/main" id="{601CA9D6-35A8-B745-3702-03F2579A348F}"/>
              </a:ext>
            </a:extLst>
          </p:cNvPr>
          <p:cNvSpPr>
            <a:spLocks noChangeShapeType="1"/>
          </p:cNvSpPr>
          <p:nvPr/>
        </p:nvSpPr>
        <p:spPr bwMode="auto">
          <a:xfrm>
            <a:off x="1424088" y="5186876"/>
            <a:ext cx="1358607" cy="291932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Freeform 1098">
            <a:extLst>
              <a:ext uri="{FF2B5EF4-FFF2-40B4-BE49-F238E27FC236}">
                <a16:creationId xmlns:a16="http://schemas.microsoft.com/office/drawing/2014/main" id="{452A4E1E-99EE-5678-12A5-0F6A4B5F0567}"/>
              </a:ext>
            </a:extLst>
          </p:cNvPr>
          <p:cNvSpPr/>
          <p:nvPr/>
        </p:nvSpPr>
        <p:spPr bwMode="auto">
          <a:xfrm>
            <a:off x="3387518" y="5987068"/>
            <a:ext cx="50153" cy="214083"/>
          </a:xfrm>
          <a:custGeom>
            <a:avLst/>
            <a:gdLst>
              <a:gd name="T0" fmla="*/ 67 w 67"/>
              <a:gd name="T1" fmla="*/ 0 h 286"/>
              <a:gd name="T2" fmla="*/ 0 w 67"/>
              <a:gd name="T3" fmla="*/ 286 h 286"/>
              <a:gd name="T4" fmla="*/ 67 w 67"/>
              <a:gd name="T5" fmla="*/ 0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" h="286">
                <a:moveTo>
                  <a:pt x="67" y="0"/>
                </a:moveTo>
                <a:lnTo>
                  <a:pt x="0" y="286"/>
                </a:lnTo>
                <a:lnTo>
                  <a:pt x="67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Line 1099">
            <a:extLst>
              <a:ext uri="{FF2B5EF4-FFF2-40B4-BE49-F238E27FC236}">
                <a16:creationId xmlns:a16="http://schemas.microsoft.com/office/drawing/2014/main" id="{7298F314-F70F-FBB6-8459-73254A26C44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387518" y="5987068"/>
            <a:ext cx="50153" cy="214083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Freeform 1100">
            <a:extLst>
              <a:ext uri="{FF2B5EF4-FFF2-40B4-BE49-F238E27FC236}">
                <a16:creationId xmlns:a16="http://schemas.microsoft.com/office/drawing/2014/main" id="{591872B1-0A03-2FFB-B53F-30D2A647BC77}"/>
              </a:ext>
            </a:extLst>
          </p:cNvPr>
          <p:cNvSpPr/>
          <p:nvPr/>
        </p:nvSpPr>
        <p:spPr bwMode="auto">
          <a:xfrm>
            <a:off x="2938392" y="6201152"/>
            <a:ext cx="449126" cy="1025505"/>
          </a:xfrm>
          <a:custGeom>
            <a:avLst/>
            <a:gdLst>
              <a:gd name="T0" fmla="*/ 600 w 600"/>
              <a:gd name="T1" fmla="*/ 0 h 1370"/>
              <a:gd name="T2" fmla="*/ 0 w 600"/>
              <a:gd name="T3" fmla="*/ 1370 h 1370"/>
              <a:gd name="T4" fmla="*/ 600 w 600"/>
              <a:gd name="T5" fmla="*/ 0 h 1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00" h="1370">
                <a:moveTo>
                  <a:pt x="600" y="0"/>
                </a:moveTo>
                <a:lnTo>
                  <a:pt x="0" y="1370"/>
                </a:lnTo>
                <a:lnTo>
                  <a:pt x="600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Line 1101">
            <a:extLst>
              <a:ext uri="{FF2B5EF4-FFF2-40B4-BE49-F238E27FC236}">
                <a16:creationId xmlns:a16="http://schemas.microsoft.com/office/drawing/2014/main" id="{7E33BA0F-1C4D-FEA6-8727-70BD91180A5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38392" y="6201152"/>
            <a:ext cx="449126" cy="1025505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Freeform 1108">
            <a:extLst>
              <a:ext uri="{FF2B5EF4-FFF2-40B4-BE49-F238E27FC236}">
                <a16:creationId xmlns:a16="http://schemas.microsoft.com/office/drawing/2014/main" id="{7C6B151A-00C3-8827-F23E-B6F4BD8C37D4}"/>
              </a:ext>
            </a:extLst>
          </p:cNvPr>
          <p:cNvSpPr/>
          <p:nvPr/>
        </p:nvSpPr>
        <p:spPr bwMode="auto">
          <a:xfrm>
            <a:off x="5567277" y="6695191"/>
            <a:ext cx="738064" cy="613057"/>
          </a:xfrm>
          <a:custGeom>
            <a:avLst/>
            <a:gdLst>
              <a:gd name="T0" fmla="*/ 986 w 986"/>
              <a:gd name="T1" fmla="*/ 0 h 819"/>
              <a:gd name="T2" fmla="*/ 0 w 986"/>
              <a:gd name="T3" fmla="*/ 819 h 819"/>
              <a:gd name="T4" fmla="*/ 986 w 986"/>
              <a:gd name="T5" fmla="*/ 0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86" h="819">
                <a:moveTo>
                  <a:pt x="986" y="0"/>
                </a:moveTo>
                <a:lnTo>
                  <a:pt x="0" y="819"/>
                </a:lnTo>
                <a:lnTo>
                  <a:pt x="986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Line 1109">
            <a:extLst>
              <a:ext uri="{FF2B5EF4-FFF2-40B4-BE49-F238E27FC236}">
                <a16:creationId xmlns:a16="http://schemas.microsoft.com/office/drawing/2014/main" id="{C072F035-8F2A-2B9D-3830-C8E799847FA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67277" y="6695191"/>
            <a:ext cx="738064" cy="613057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Freeform 1110">
            <a:extLst>
              <a:ext uri="{FF2B5EF4-FFF2-40B4-BE49-F238E27FC236}">
                <a16:creationId xmlns:a16="http://schemas.microsoft.com/office/drawing/2014/main" id="{9A103CDA-DFFB-FABD-16AC-2789ACF841CA}"/>
              </a:ext>
            </a:extLst>
          </p:cNvPr>
          <p:cNvSpPr/>
          <p:nvPr/>
        </p:nvSpPr>
        <p:spPr bwMode="auto">
          <a:xfrm>
            <a:off x="4913050" y="6722138"/>
            <a:ext cx="1411753" cy="15720"/>
          </a:xfrm>
          <a:custGeom>
            <a:avLst/>
            <a:gdLst>
              <a:gd name="T0" fmla="*/ 1886 w 1886"/>
              <a:gd name="T1" fmla="*/ 0 h 21"/>
              <a:gd name="T2" fmla="*/ 0 w 1886"/>
              <a:gd name="T3" fmla="*/ 21 h 21"/>
              <a:gd name="T4" fmla="*/ 1886 w 1886"/>
              <a:gd name="T5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86" h="21">
                <a:moveTo>
                  <a:pt x="1886" y="0"/>
                </a:moveTo>
                <a:lnTo>
                  <a:pt x="0" y="21"/>
                </a:lnTo>
                <a:lnTo>
                  <a:pt x="1886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Line 1111">
            <a:extLst>
              <a:ext uri="{FF2B5EF4-FFF2-40B4-BE49-F238E27FC236}">
                <a16:creationId xmlns:a16="http://schemas.microsoft.com/office/drawing/2014/main" id="{712924AC-2C09-F6D8-2247-53EFA0F485E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13050" y="6722138"/>
            <a:ext cx="1411753" cy="15720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Freeform 1112">
            <a:extLst>
              <a:ext uri="{FF2B5EF4-FFF2-40B4-BE49-F238E27FC236}">
                <a16:creationId xmlns:a16="http://schemas.microsoft.com/office/drawing/2014/main" id="{493B37D8-BAA2-CEFF-AB77-D72630CDE6EF}"/>
              </a:ext>
            </a:extLst>
          </p:cNvPr>
          <p:cNvSpPr/>
          <p:nvPr/>
        </p:nvSpPr>
        <p:spPr bwMode="auto">
          <a:xfrm>
            <a:off x="4988653" y="5367274"/>
            <a:ext cx="46410" cy="272470"/>
          </a:xfrm>
          <a:custGeom>
            <a:avLst/>
            <a:gdLst>
              <a:gd name="T0" fmla="*/ 0 w 62"/>
              <a:gd name="T1" fmla="*/ 0 h 364"/>
              <a:gd name="T2" fmla="*/ 62 w 62"/>
              <a:gd name="T3" fmla="*/ 364 h 364"/>
              <a:gd name="T4" fmla="*/ 0 w 62"/>
              <a:gd name="T5" fmla="*/ 0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2" h="364">
                <a:moveTo>
                  <a:pt x="0" y="0"/>
                </a:moveTo>
                <a:lnTo>
                  <a:pt x="62" y="364"/>
                </a:lnTo>
                <a:lnTo>
                  <a:pt x="0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Line 1113">
            <a:extLst>
              <a:ext uri="{FF2B5EF4-FFF2-40B4-BE49-F238E27FC236}">
                <a16:creationId xmlns:a16="http://schemas.microsoft.com/office/drawing/2014/main" id="{03C3C0B4-766E-D82B-8E25-837964E3D7B7}"/>
              </a:ext>
            </a:extLst>
          </p:cNvPr>
          <p:cNvSpPr>
            <a:spLocks noChangeShapeType="1"/>
          </p:cNvSpPr>
          <p:nvPr/>
        </p:nvSpPr>
        <p:spPr bwMode="auto">
          <a:xfrm>
            <a:off x="4988653" y="5367274"/>
            <a:ext cx="46410" cy="272470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Freeform 1114">
            <a:extLst>
              <a:ext uri="{FF2B5EF4-FFF2-40B4-BE49-F238E27FC236}">
                <a16:creationId xmlns:a16="http://schemas.microsoft.com/office/drawing/2014/main" id="{5428CD11-7ECF-7F1C-B6FF-7F21D6E41E84}"/>
              </a:ext>
            </a:extLst>
          </p:cNvPr>
          <p:cNvSpPr/>
          <p:nvPr/>
        </p:nvSpPr>
        <p:spPr bwMode="auto">
          <a:xfrm>
            <a:off x="3823171" y="4590286"/>
            <a:ext cx="277710" cy="223066"/>
          </a:xfrm>
          <a:custGeom>
            <a:avLst/>
            <a:gdLst>
              <a:gd name="T0" fmla="*/ 371 w 371"/>
              <a:gd name="T1" fmla="*/ 0 h 298"/>
              <a:gd name="T2" fmla="*/ 0 w 371"/>
              <a:gd name="T3" fmla="*/ 298 h 298"/>
              <a:gd name="T4" fmla="*/ 371 w 371"/>
              <a:gd name="T5" fmla="*/ 0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1" h="298">
                <a:moveTo>
                  <a:pt x="371" y="0"/>
                </a:moveTo>
                <a:lnTo>
                  <a:pt x="0" y="298"/>
                </a:lnTo>
                <a:lnTo>
                  <a:pt x="371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7" name="Line 1115">
            <a:extLst>
              <a:ext uri="{FF2B5EF4-FFF2-40B4-BE49-F238E27FC236}">
                <a16:creationId xmlns:a16="http://schemas.microsoft.com/office/drawing/2014/main" id="{F46D51A9-EAAA-CD0B-5C23-E1C1E944957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23171" y="4590286"/>
            <a:ext cx="277710" cy="223066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Oval 1116">
            <a:extLst>
              <a:ext uri="{FF2B5EF4-FFF2-40B4-BE49-F238E27FC236}">
                <a16:creationId xmlns:a16="http://schemas.microsoft.com/office/drawing/2014/main" id="{2C2A6CC2-52C4-EF27-5BAF-CE1D348A74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3089" y="4888955"/>
            <a:ext cx="83089" cy="85334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Oval 1117">
            <a:extLst>
              <a:ext uri="{FF2B5EF4-FFF2-40B4-BE49-F238E27FC236}">
                <a16:creationId xmlns:a16="http://schemas.microsoft.com/office/drawing/2014/main" id="{8B25419F-B14A-7A01-8901-66500FA765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6639" y="6671986"/>
            <a:ext cx="76351" cy="76351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0" name="Oval 1118">
            <a:extLst>
              <a:ext uri="{FF2B5EF4-FFF2-40B4-BE49-F238E27FC236}">
                <a16:creationId xmlns:a16="http://schemas.microsoft.com/office/drawing/2014/main" id="{BD6EC31C-63DA-F173-02C3-8DAD6C1263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5268" y="5441380"/>
            <a:ext cx="74854" cy="74854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Oval 1119">
            <a:extLst>
              <a:ext uri="{FF2B5EF4-FFF2-40B4-BE49-F238E27FC236}">
                <a16:creationId xmlns:a16="http://schemas.microsoft.com/office/drawing/2014/main" id="{37C35158-28B6-C4BC-FFF9-9DECDC47D9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6661" y="5149448"/>
            <a:ext cx="74854" cy="74106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Oval 1120">
            <a:extLst>
              <a:ext uri="{FF2B5EF4-FFF2-40B4-BE49-F238E27FC236}">
                <a16:creationId xmlns:a16="http://schemas.microsoft.com/office/drawing/2014/main" id="{BDD4F04C-7C9A-38C4-9C71-8FE46C4E19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7914" y="6657763"/>
            <a:ext cx="76351" cy="74854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3" name="Oval 1122">
            <a:extLst>
              <a:ext uri="{FF2B5EF4-FFF2-40B4-BE49-F238E27FC236}">
                <a16:creationId xmlns:a16="http://schemas.microsoft.com/office/drawing/2014/main" id="{9CDF9E17-AE98-50E6-89ED-451E8F37EF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0965" y="7189229"/>
            <a:ext cx="74854" cy="74106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4" name="Oval 1123">
            <a:extLst>
              <a:ext uri="{FF2B5EF4-FFF2-40B4-BE49-F238E27FC236}">
                <a16:creationId xmlns:a16="http://schemas.microsoft.com/office/drawing/2014/main" id="{C981F63B-386F-66CC-BB4A-66A76AC36B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0243" y="5949641"/>
            <a:ext cx="76351" cy="74854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5" name="Oval 1124">
            <a:extLst>
              <a:ext uri="{FF2B5EF4-FFF2-40B4-BE49-F238E27FC236}">
                <a16:creationId xmlns:a16="http://schemas.microsoft.com/office/drawing/2014/main" id="{51BF9402-DF5D-794A-8938-4FB962D963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8770" y="5342573"/>
            <a:ext cx="76351" cy="76351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6" name="Oval 1125">
            <a:extLst>
              <a:ext uri="{FF2B5EF4-FFF2-40B4-BE49-F238E27FC236}">
                <a16:creationId xmlns:a16="http://schemas.microsoft.com/office/drawing/2014/main" id="{325831BA-72FE-3546-BAF2-81AD723B5D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5623" y="6700431"/>
            <a:ext cx="74106" cy="74854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7" name="Oval 1127">
            <a:extLst>
              <a:ext uri="{FF2B5EF4-FFF2-40B4-BE49-F238E27FC236}">
                <a16:creationId xmlns:a16="http://schemas.microsoft.com/office/drawing/2014/main" id="{2D7C9F4A-7A6C-C016-D2FD-0D55C00A2A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3453" y="4552859"/>
            <a:ext cx="74106" cy="74106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8" name="Oval 1129">
            <a:extLst>
              <a:ext uri="{FF2B5EF4-FFF2-40B4-BE49-F238E27FC236}">
                <a16:creationId xmlns:a16="http://schemas.microsoft.com/office/drawing/2014/main" id="{5EF01877-F90E-306D-215C-D75BD7AC79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2296" y="6666746"/>
            <a:ext cx="115276" cy="115276"/>
          </a:xfrm>
          <a:prstGeom prst="ellipse">
            <a:avLst/>
          </a:prstGeom>
          <a:solidFill>
            <a:srgbClr val="0CBFEA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Oval 1130">
            <a:extLst>
              <a:ext uri="{FF2B5EF4-FFF2-40B4-BE49-F238E27FC236}">
                <a16:creationId xmlns:a16="http://schemas.microsoft.com/office/drawing/2014/main" id="{1254A45B-2EF9-9D5F-BEB4-7F4DEB6D89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0209" y="5547674"/>
            <a:ext cx="172165" cy="169920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60" name="Oval 1131">
            <a:extLst>
              <a:ext uri="{FF2B5EF4-FFF2-40B4-BE49-F238E27FC236}">
                <a16:creationId xmlns:a16="http://schemas.microsoft.com/office/drawing/2014/main" id="{BBAF123E-D0EA-B987-A3D0-F8CA634A0B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7797" y="7263335"/>
            <a:ext cx="77849" cy="80094"/>
          </a:xfrm>
          <a:prstGeom prst="ellipse">
            <a:avLst/>
          </a:prstGeom>
          <a:solidFill>
            <a:srgbClr val="0CBFEA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1" name="Oval 1132">
            <a:extLst>
              <a:ext uri="{FF2B5EF4-FFF2-40B4-BE49-F238E27FC236}">
                <a16:creationId xmlns:a16="http://schemas.microsoft.com/office/drawing/2014/main" id="{6F243D20-F4F7-C863-E3D8-3634F9DC55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5743" y="4775925"/>
            <a:ext cx="74106" cy="76351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2" name="Oval 1135">
            <a:extLst>
              <a:ext uri="{FF2B5EF4-FFF2-40B4-BE49-F238E27FC236}">
                <a16:creationId xmlns:a16="http://schemas.microsoft.com/office/drawing/2014/main" id="{0BB54F08-5A02-CD97-BFCE-219B434CAB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1079" y="7281300"/>
            <a:ext cx="50901" cy="51650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3" name="Oval 1136">
            <a:extLst>
              <a:ext uri="{FF2B5EF4-FFF2-40B4-BE49-F238E27FC236}">
                <a16:creationId xmlns:a16="http://schemas.microsoft.com/office/drawing/2014/main" id="{91D7E4F4-3A70-BFB2-2A98-8C83DFBF57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3014" y="6420475"/>
            <a:ext cx="110036" cy="108539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4" name="Oval 1137">
            <a:extLst>
              <a:ext uri="{FF2B5EF4-FFF2-40B4-BE49-F238E27FC236}">
                <a16:creationId xmlns:a16="http://schemas.microsoft.com/office/drawing/2014/main" id="{9B80D275-9B34-51B3-09C3-FE5C874ED9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9132" y="6141268"/>
            <a:ext cx="119019" cy="120516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5" name="Oval 1138">
            <a:extLst>
              <a:ext uri="{FF2B5EF4-FFF2-40B4-BE49-F238E27FC236}">
                <a16:creationId xmlns:a16="http://schemas.microsoft.com/office/drawing/2014/main" id="{638F245B-0C39-EEB9-303D-AA6A7A8001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1482" y="5583604"/>
            <a:ext cx="111533" cy="111533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66" name="Oval 1139">
            <a:extLst>
              <a:ext uri="{FF2B5EF4-FFF2-40B4-BE49-F238E27FC236}">
                <a16:creationId xmlns:a16="http://schemas.microsoft.com/office/drawing/2014/main" id="{B3B67D2A-00C4-5403-EE13-27A55F62B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464" y="6960924"/>
            <a:ext cx="151955" cy="154200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7" name="Freeform 1142">
            <a:extLst>
              <a:ext uri="{FF2B5EF4-FFF2-40B4-BE49-F238E27FC236}">
                <a16:creationId xmlns:a16="http://schemas.microsoft.com/office/drawing/2014/main" id="{027BEE13-3502-39F3-27D4-2B637055237C}"/>
              </a:ext>
            </a:extLst>
          </p:cNvPr>
          <p:cNvSpPr/>
          <p:nvPr/>
        </p:nvSpPr>
        <p:spPr bwMode="auto">
          <a:xfrm>
            <a:off x="10121417" y="5594083"/>
            <a:ext cx="1737370" cy="312891"/>
          </a:xfrm>
          <a:custGeom>
            <a:avLst/>
            <a:gdLst>
              <a:gd name="T0" fmla="*/ 0 w 2321"/>
              <a:gd name="T1" fmla="*/ 418 h 418"/>
              <a:gd name="T2" fmla="*/ 2321 w 2321"/>
              <a:gd name="T3" fmla="*/ 0 h 418"/>
              <a:gd name="T4" fmla="*/ 0 w 2321"/>
              <a:gd name="T5" fmla="*/ 41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21" h="418">
                <a:moveTo>
                  <a:pt x="0" y="418"/>
                </a:moveTo>
                <a:lnTo>
                  <a:pt x="2321" y="0"/>
                </a:lnTo>
                <a:lnTo>
                  <a:pt x="0" y="418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8" name="Line 1143">
            <a:extLst>
              <a:ext uri="{FF2B5EF4-FFF2-40B4-BE49-F238E27FC236}">
                <a16:creationId xmlns:a16="http://schemas.microsoft.com/office/drawing/2014/main" id="{7C48976D-4042-309B-5654-1B9080BC22A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121417" y="5594083"/>
            <a:ext cx="1737370" cy="312891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9" name="Freeform 1144">
            <a:extLst>
              <a:ext uri="{FF2B5EF4-FFF2-40B4-BE49-F238E27FC236}">
                <a16:creationId xmlns:a16="http://schemas.microsoft.com/office/drawing/2014/main" id="{BD472BFA-2276-9720-2762-8A764CD94C48}"/>
              </a:ext>
            </a:extLst>
          </p:cNvPr>
          <p:cNvSpPr/>
          <p:nvPr/>
        </p:nvSpPr>
        <p:spPr bwMode="auto">
          <a:xfrm>
            <a:off x="11216536" y="5604563"/>
            <a:ext cx="599584" cy="316634"/>
          </a:xfrm>
          <a:custGeom>
            <a:avLst/>
            <a:gdLst>
              <a:gd name="T0" fmla="*/ 0 w 801"/>
              <a:gd name="T1" fmla="*/ 423 h 423"/>
              <a:gd name="T2" fmla="*/ 801 w 801"/>
              <a:gd name="T3" fmla="*/ 0 h 423"/>
              <a:gd name="T4" fmla="*/ 0 w 801"/>
              <a:gd name="T5" fmla="*/ 423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01" h="423">
                <a:moveTo>
                  <a:pt x="0" y="423"/>
                </a:moveTo>
                <a:lnTo>
                  <a:pt x="801" y="0"/>
                </a:lnTo>
                <a:lnTo>
                  <a:pt x="0" y="423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0" name="Line 1145">
            <a:extLst>
              <a:ext uri="{FF2B5EF4-FFF2-40B4-BE49-F238E27FC236}">
                <a16:creationId xmlns:a16="http://schemas.microsoft.com/office/drawing/2014/main" id="{81EEF6C8-C745-65F8-1B14-DDF7604F1B9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216536" y="5604563"/>
            <a:ext cx="599584" cy="316634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1" name="Freeform 1146">
            <a:extLst>
              <a:ext uri="{FF2B5EF4-FFF2-40B4-BE49-F238E27FC236}">
                <a16:creationId xmlns:a16="http://schemas.microsoft.com/office/drawing/2014/main" id="{4449F9F3-2E57-509D-0263-83DF7970372D}"/>
              </a:ext>
            </a:extLst>
          </p:cNvPr>
          <p:cNvSpPr/>
          <p:nvPr/>
        </p:nvSpPr>
        <p:spPr bwMode="auto">
          <a:xfrm>
            <a:off x="9392335" y="5906974"/>
            <a:ext cx="729082" cy="522483"/>
          </a:xfrm>
          <a:custGeom>
            <a:avLst/>
            <a:gdLst>
              <a:gd name="T0" fmla="*/ 974 w 974"/>
              <a:gd name="T1" fmla="*/ 0 h 698"/>
              <a:gd name="T2" fmla="*/ 0 w 974"/>
              <a:gd name="T3" fmla="*/ 698 h 698"/>
              <a:gd name="T4" fmla="*/ 974 w 974"/>
              <a:gd name="T5" fmla="*/ 0 h 6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74" h="698">
                <a:moveTo>
                  <a:pt x="974" y="0"/>
                </a:moveTo>
                <a:lnTo>
                  <a:pt x="0" y="698"/>
                </a:lnTo>
                <a:lnTo>
                  <a:pt x="974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2" name="Line 1147">
            <a:extLst>
              <a:ext uri="{FF2B5EF4-FFF2-40B4-BE49-F238E27FC236}">
                <a16:creationId xmlns:a16="http://schemas.microsoft.com/office/drawing/2014/main" id="{6C3AA528-C04E-5532-DC75-8DEA6F4E7C7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392335" y="5906974"/>
            <a:ext cx="729082" cy="522483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3" name="Freeform 1148">
            <a:extLst>
              <a:ext uri="{FF2B5EF4-FFF2-40B4-BE49-F238E27FC236}">
                <a16:creationId xmlns:a16="http://schemas.microsoft.com/office/drawing/2014/main" id="{B896D6AB-8A48-CE84-6356-FB82EC78474E}"/>
              </a:ext>
            </a:extLst>
          </p:cNvPr>
          <p:cNvSpPr/>
          <p:nvPr/>
        </p:nvSpPr>
        <p:spPr bwMode="auto">
          <a:xfrm>
            <a:off x="9301762" y="5144208"/>
            <a:ext cx="90574" cy="1285249"/>
          </a:xfrm>
          <a:custGeom>
            <a:avLst/>
            <a:gdLst>
              <a:gd name="T0" fmla="*/ 121 w 121"/>
              <a:gd name="T1" fmla="*/ 1717 h 1717"/>
              <a:gd name="T2" fmla="*/ 0 w 121"/>
              <a:gd name="T3" fmla="*/ 0 h 1717"/>
              <a:gd name="T4" fmla="*/ 121 w 121"/>
              <a:gd name="T5" fmla="*/ 1717 h 1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" h="1717">
                <a:moveTo>
                  <a:pt x="121" y="1717"/>
                </a:moveTo>
                <a:lnTo>
                  <a:pt x="0" y="0"/>
                </a:lnTo>
                <a:lnTo>
                  <a:pt x="121" y="1717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4" name="Line 1149">
            <a:extLst>
              <a:ext uri="{FF2B5EF4-FFF2-40B4-BE49-F238E27FC236}">
                <a16:creationId xmlns:a16="http://schemas.microsoft.com/office/drawing/2014/main" id="{EB3D022D-C5FE-5C2B-F0B0-5F9EA145C83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9301762" y="5144208"/>
            <a:ext cx="90574" cy="1285249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5" name="Freeform 1150">
            <a:extLst>
              <a:ext uri="{FF2B5EF4-FFF2-40B4-BE49-F238E27FC236}">
                <a16:creationId xmlns:a16="http://schemas.microsoft.com/office/drawing/2014/main" id="{BDB5A49D-6F01-64D9-4BEE-C064E2998038}"/>
              </a:ext>
            </a:extLst>
          </p:cNvPr>
          <p:cNvSpPr/>
          <p:nvPr/>
        </p:nvSpPr>
        <p:spPr bwMode="auto">
          <a:xfrm>
            <a:off x="10121417" y="5145705"/>
            <a:ext cx="947656" cy="761269"/>
          </a:xfrm>
          <a:custGeom>
            <a:avLst/>
            <a:gdLst>
              <a:gd name="T0" fmla="*/ 0 w 1266"/>
              <a:gd name="T1" fmla="*/ 1017 h 1017"/>
              <a:gd name="T2" fmla="*/ 1266 w 1266"/>
              <a:gd name="T3" fmla="*/ 0 h 1017"/>
              <a:gd name="T4" fmla="*/ 0 w 1266"/>
              <a:gd name="T5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66" h="1017">
                <a:moveTo>
                  <a:pt x="0" y="1017"/>
                </a:moveTo>
                <a:lnTo>
                  <a:pt x="1266" y="0"/>
                </a:lnTo>
                <a:lnTo>
                  <a:pt x="0" y="1017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Line 1151">
            <a:extLst>
              <a:ext uri="{FF2B5EF4-FFF2-40B4-BE49-F238E27FC236}">
                <a16:creationId xmlns:a16="http://schemas.microsoft.com/office/drawing/2014/main" id="{E7E75559-6547-3610-4BBB-51A04D241D8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121417" y="5145705"/>
            <a:ext cx="947656" cy="761269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Freeform 1156">
            <a:extLst>
              <a:ext uri="{FF2B5EF4-FFF2-40B4-BE49-F238E27FC236}">
                <a16:creationId xmlns:a16="http://schemas.microsoft.com/office/drawing/2014/main" id="{E50BC9DF-80D7-4531-5059-56A5EDC24620}"/>
              </a:ext>
            </a:extLst>
          </p:cNvPr>
          <p:cNvSpPr/>
          <p:nvPr/>
        </p:nvSpPr>
        <p:spPr bwMode="auto">
          <a:xfrm>
            <a:off x="7711855" y="6429458"/>
            <a:ext cx="1680481" cy="589852"/>
          </a:xfrm>
          <a:custGeom>
            <a:avLst/>
            <a:gdLst>
              <a:gd name="T0" fmla="*/ 2245 w 2245"/>
              <a:gd name="T1" fmla="*/ 0 h 788"/>
              <a:gd name="T2" fmla="*/ 0 w 2245"/>
              <a:gd name="T3" fmla="*/ 788 h 788"/>
              <a:gd name="T4" fmla="*/ 2245 w 2245"/>
              <a:gd name="T5" fmla="*/ 0 h 7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45" h="788">
                <a:moveTo>
                  <a:pt x="2245" y="0"/>
                </a:moveTo>
                <a:lnTo>
                  <a:pt x="0" y="788"/>
                </a:lnTo>
                <a:lnTo>
                  <a:pt x="2245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8" name="Line 1157">
            <a:extLst>
              <a:ext uri="{FF2B5EF4-FFF2-40B4-BE49-F238E27FC236}">
                <a16:creationId xmlns:a16="http://schemas.microsoft.com/office/drawing/2014/main" id="{2A2862D3-9E2E-725E-4522-25BD4F2D3F6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11855" y="6429458"/>
            <a:ext cx="1680481" cy="589852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9" name="Freeform 1158">
            <a:extLst>
              <a:ext uri="{FF2B5EF4-FFF2-40B4-BE49-F238E27FC236}">
                <a16:creationId xmlns:a16="http://schemas.microsoft.com/office/drawing/2014/main" id="{C0B327D8-E3B8-E24D-46DF-F66BD9ACA2E3}"/>
              </a:ext>
            </a:extLst>
          </p:cNvPr>
          <p:cNvSpPr/>
          <p:nvPr/>
        </p:nvSpPr>
        <p:spPr bwMode="auto">
          <a:xfrm>
            <a:off x="7745539" y="6160730"/>
            <a:ext cx="183393" cy="832380"/>
          </a:xfrm>
          <a:custGeom>
            <a:avLst/>
            <a:gdLst>
              <a:gd name="T0" fmla="*/ 0 w 245"/>
              <a:gd name="T1" fmla="*/ 1112 h 1112"/>
              <a:gd name="T2" fmla="*/ 245 w 245"/>
              <a:gd name="T3" fmla="*/ 0 h 1112"/>
              <a:gd name="T4" fmla="*/ 0 w 245"/>
              <a:gd name="T5" fmla="*/ 1112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5" h="1112">
                <a:moveTo>
                  <a:pt x="0" y="1112"/>
                </a:moveTo>
                <a:lnTo>
                  <a:pt x="245" y="0"/>
                </a:lnTo>
                <a:lnTo>
                  <a:pt x="0" y="1112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0" name="Line 1159">
            <a:extLst>
              <a:ext uri="{FF2B5EF4-FFF2-40B4-BE49-F238E27FC236}">
                <a16:creationId xmlns:a16="http://schemas.microsoft.com/office/drawing/2014/main" id="{FF863291-82B8-114D-66F4-F20765C5A59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745539" y="6160730"/>
            <a:ext cx="183393" cy="832380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1" name="Freeform 1160">
            <a:extLst>
              <a:ext uri="{FF2B5EF4-FFF2-40B4-BE49-F238E27FC236}">
                <a16:creationId xmlns:a16="http://schemas.microsoft.com/office/drawing/2014/main" id="{50D153C8-D046-9813-96DE-3986C10BB45E}"/>
              </a:ext>
            </a:extLst>
          </p:cNvPr>
          <p:cNvSpPr/>
          <p:nvPr/>
        </p:nvSpPr>
        <p:spPr bwMode="auto">
          <a:xfrm>
            <a:off x="7928933" y="5307391"/>
            <a:ext cx="141475" cy="853340"/>
          </a:xfrm>
          <a:custGeom>
            <a:avLst/>
            <a:gdLst>
              <a:gd name="T0" fmla="*/ 0 w 189"/>
              <a:gd name="T1" fmla="*/ 1140 h 1140"/>
              <a:gd name="T2" fmla="*/ 189 w 189"/>
              <a:gd name="T3" fmla="*/ 0 h 1140"/>
              <a:gd name="T4" fmla="*/ 0 w 189"/>
              <a:gd name="T5" fmla="*/ 1140 h 1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9" h="1140">
                <a:moveTo>
                  <a:pt x="0" y="1140"/>
                </a:moveTo>
                <a:lnTo>
                  <a:pt x="189" y="0"/>
                </a:lnTo>
                <a:lnTo>
                  <a:pt x="0" y="114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2" name="Line 1161">
            <a:extLst>
              <a:ext uri="{FF2B5EF4-FFF2-40B4-BE49-F238E27FC236}">
                <a16:creationId xmlns:a16="http://schemas.microsoft.com/office/drawing/2014/main" id="{52D5678C-A65E-4710-FA4C-F84BEC6B115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928933" y="5307391"/>
            <a:ext cx="141475" cy="853340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3" name="Freeform 1162">
            <a:extLst>
              <a:ext uri="{FF2B5EF4-FFF2-40B4-BE49-F238E27FC236}">
                <a16:creationId xmlns:a16="http://schemas.microsoft.com/office/drawing/2014/main" id="{CAF087A8-39FB-C668-19F9-E4C388F474DD}"/>
              </a:ext>
            </a:extLst>
          </p:cNvPr>
          <p:cNvSpPr/>
          <p:nvPr/>
        </p:nvSpPr>
        <p:spPr bwMode="auto">
          <a:xfrm>
            <a:off x="8070407" y="5144208"/>
            <a:ext cx="1231355" cy="163182"/>
          </a:xfrm>
          <a:custGeom>
            <a:avLst/>
            <a:gdLst>
              <a:gd name="T0" fmla="*/ 0 w 1645"/>
              <a:gd name="T1" fmla="*/ 218 h 218"/>
              <a:gd name="T2" fmla="*/ 1645 w 1645"/>
              <a:gd name="T3" fmla="*/ 0 h 218"/>
              <a:gd name="T4" fmla="*/ 0 w 1645"/>
              <a:gd name="T5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45" h="218">
                <a:moveTo>
                  <a:pt x="0" y="218"/>
                </a:moveTo>
                <a:lnTo>
                  <a:pt x="1645" y="0"/>
                </a:lnTo>
                <a:lnTo>
                  <a:pt x="0" y="218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4" name="Line 1163">
            <a:extLst>
              <a:ext uri="{FF2B5EF4-FFF2-40B4-BE49-F238E27FC236}">
                <a16:creationId xmlns:a16="http://schemas.microsoft.com/office/drawing/2014/main" id="{E00A3173-0A95-CC8F-3D11-A9DC03916FE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070407" y="5144208"/>
            <a:ext cx="1231355" cy="163182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5" name="Freeform 1164">
            <a:extLst>
              <a:ext uri="{FF2B5EF4-FFF2-40B4-BE49-F238E27FC236}">
                <a16:creationId xmlns:a16="http://schemas.microsoft.com/office/drawing/2014/main" id="{73030321-531C-B269-A166-A31EFC662BCB}"/>
              </a:ext>
            </a:extLst>
          </p:cNvPr>
          <p:cNvSpPr/>
          <p:nvPr/>
        </p:nvSpPr>
        <p:spPr bwMode="auto">
          <a:xfrm>
            <a:off x="8070407" y="5307391"/>
            <a:ext cx="1321928" cy="1122067"/>
          </a:xfrm>
          <a:custGeom>
            <a:avLst/>
            <a:gdLst>
              <a:gd name="T0" fmla="*/ 0 w 1766"/>
              <a:gd name="T1" fmla="*/ 0 h 1499"/>
              <a:gd name="T2" fmla="*/ 1766 w 1766"/>
              <a:gd name="T3" fmla="*/ 1499 h 1499"/>
              <a:gd name="T4" fmla="*/ 0 w 1766"/>
              <a:gd name="T5" fmla="*/ 0 h 1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66" h="1499">
                <a:moveTo>
                  <a:pt x="0" y="0"/>
                </a:moveTo>
                <a:lnTo>
                  <a:pt x="1766" y="1499"/>
                </a:lnTo>
                <a:lnTo>
                  <a:pt x="0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6" name="Line 1165">
            <a:extLst>
              <a:ext uri="{FF2B5EF4-FFF2-40B4-BE49-F238E27FC236}">
                <a16:creationId xmlns:a16="http://schemas.microsoft.com/office/drawing/2014/main" id="{93AC26F0-EDD7-7C2A-E062-0D16B39558C5}"/>
              </a:ext>
            </a:extLst>
          </p:cNvPr>
          <p:cNvSpPr>
            <a:spLocks noChangeShapeType="1"/>
          </p:cNvSpPr>
          <p:nvPr/>
        </p:nvSpPr>
        <p:spPr bwMode="auto">
          <a:xfrm>
            <a:off x="8070407" y="5307391"/>
            <a:ext cx="1321928" cy="1122067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7" name="Freeform 1166">
            <a:extLst>
              <a:ext uri="{FF2B5EF4-FFF2-40B4-BE49-F238E27FC236}">
                <a16:creationId xmlns:a16="http://schemas.microsoft.com/office/drawing/2014/main" id="{6E664107-0B9A-9C31-6E4E-198E20C41D97}"/>
              </a:ext>
            </a:extLst>
          </p:cNvPr>
          <p:cNvSpPr/>
          <p:nvPr/>
        </p:nvSpPr>
        <p:spPr bwMode="auto">
          <a:xfrm>
            <a:off x="7928933" y="5144208"/>
            <a:ext cx="1372829" cy="1016522"/>
          </a:xfrm>
          <a:custGeom>
            <a:avLst/>
            <a:gdLst>
              <a:gd name="T0" fmla="*/ 0 w 1834"/>
              <a:gd name="T1" fmla="*/ 1358 h 1358"/>
              <a:gd name="T2" fmla="*/ 1834 w 1834"/>
              <a:gd name="T3" fmla="*/ 0 h 1358"/>
              <a:gd name="T4" fmla="*/ 0 w 1834"/>
              <a:gd name="T5" fmla="*/ 1358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34" h="1358">
                <a:moveTo>
                  <a:pt x="0" y="1358"/>
                </a:moveTo>
                <a:lnTo>
                  <a:pt x="1834" y="0"/>
                </a:lnTo>
                <a:lnTo>
                  <a:pt x="0" y="1358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8" name="Line 1167">
            <a:extLst>
              <a:ext uri="{FF2B5EF4-FFF2-40B4-BE49-F238E27FC236}">
                <a16:creationId xmlns:a16="http://schemas.microsoft.com/office/drawing/2014/main" id="{427AB48C-0C0C-CD1F-3DC6-853E123907D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928933" y="5144208"/>
            <a:ext cx="1372829" cy="1016522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9" name="Freeform 1168">
            <a:extLst>
              <a:ext uri="{FF2B5EF4-FFF2-40B4-BE49-F238E27FC236}">
                <a16:creationId xmlns:a16="http://schemas.microsoft.com/office/drawing/2014/main" id="{93A0885E-1206-B582-732F-3583AE4EDE58}"/>
              </a:ext>
            </a:extLst>
          </p:cNvPr>
          <p:cNvSpPr/>
          <p:nvPr/>
        </p:nvSpPr>
        <p:spPr bwMode="auto">
          <a:xfrm>
            <a:off x="8321918" y="4660649"/>
            <a:ext cx="979844" cy="483559"/>
          </a:xfrm>
          <a:custGeom>
            <a:avLst/>
            <a:gdLst>
              <a:gd name="T0" fmla="*/ 1309 w 1309"/>
              <a:gd name="T1" fmla="*/ 646 h 646"/>
              <a:gd name="T2" fmla="*/ 0 w 1309"/>
              <a:gd name="T3" fmla="*/ 0 h 646"/>
              <a:gd name="T4" fmla="*/ 1309 w 1309"/>
              <a:gd name="T5" fmla="*/ 646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09" h="646">
                <a:moveTo>
                  <a:pt x="1309" y="646"/>
                </a:moveTo>
                <a:lnTo>
                  <a:pt x="0" y="0"/>
                </a:lnTo>
                <a:lnTo>
                  <a:pt x="1309" y="646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0" name="Line 1169">
            <a:extLst>
              <a:ext uri="{FF2B5EF4-FFF2-40B4-BE49-F238E27FC236}">
                <a16:creationId xmlns:a16="http://schemas.microsoft.com/office/drawing/2014/main" id="{FE52F2CE-15EB-7AA2-2725-883CCDCE99E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321918" y="4660649"/>
            <a:ext cx="979844" cy="483559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1" name="Freeform 1170">
            <a:extLst>
              <a:ext uri="{FF2B5EF4-FFF2-40B4-BE49-F238E27FC236}">
                <a16:creationId xmlns:a16="http://schemas.microsoft.com/office/drawing/2014/main" id="{7B8A4A69-4708-092E-7EEE-62A600CA7670}"/>
              </a:ext>
            </a:extLst>
          </p:cNvPr>
          <p:cNvSpPr/>
          <p:nvPr/>
        </p:nvSpPr>
        <p:spPr bwMode="auto">
          <a:xfrm>
            <a:off x="7212576" y="4660649"/>
            <a:ext cx="1109342" cy="662461"/>
          </a:xfrm>
          <a:custGeom>
            <a:avLst/>
            <a:gdLst>
              <a:gd name="T0" fmla="*/ 1482 w 1482"/>
              <a:gd name="T1" fmla="*/ 0 h 885"/>
              <a:gd name="T2" fmla="*/ 0 w 1482"/>
              <a:gd name="T3" fmla="*/ 885 h 885"/>
              <a:gd name="T4" fmla="*/ 1482 w 1482"/>
              <a:gd name="T5" fmla="*/ 0 h 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82" h="885">
                <a:moveTo>
                  <a:pt x="1482" y="0"/>
                </a:moveTo>
                <a:lnTo>
                  <a:pt x="0" y="885"/>
                </a:lnTo>
                <a:lnTo>
                  <a:pt x="1482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2" name="Line 1171">
            <a:extLst>
              <a:ext uri="{FF2B5EF4-FFF2-40B4-BE49-F238E27FC236}">
                <a16:creationId xmlns:a16="http://schemas.microsoft.com/office/drawing/2014/main" id="{8FE3D6F3-328D-76C9-2A48-10E49743E98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212576" y="4660649"/>
            <a:ext cx="1109342" cy="662461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3" name="Freeform 1172">
            <a:extLst>
              <a:ext uri="{FF2B5EF4-FFF2-40B4-BE49-F238E27FC236}">
                <a16:creationId xmlns:a16="http://schemas.microsoft.com/office/drawing/2014/main" id="{8B6A4E2F-5AF9-F40D-48AC-B493CE4E1DF8}"/>
              </a:ext>
            </a:extLst>
          </p:cNvPr>
          <p:cNvSpPr/>
          <p:nvPr/>
        </p:nvSpPr>
        <p:spPr bwMode="auto">
          <a:xfrm>
            <a:off x="6361482" y="6189175"/>
            <a:ext cx="1586913" cy="803936"/>
          </a:xfrm>
          <a:custGeom>
            <a:avLst/>
            <a:gdLst>
              <a:gd name="T0" fmla="*/ 0 w 2120"/>
              <a:gd name="T1" fmla="*/ 1074 h 1074"/>
              <a:gd name="T2" fmla="*/ 2120 w 2120"/>
              <a:gd name="T3" fmla="*/ 0 h 1074"/>
              <a:gd name="T4" fmla="*/ 0 w 2120"/>
              <a:gd name="T5" fmla="*/ 1074 h 10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20" h="1074">
                <a:moveTo>
                  <a:pt x="0" y="1074"/>
                </a:moveTo>
                <a:lnTo>
                  <a:pt x="2120" y="0"/>
                </a:lnTo>
                <a:lnTo>
                  <a:pt x="0" y="1074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4" name="Line 1173">
            <a:extLst>
              <a:ext uri="{FF2B5EF4-FFF2-40B4-BE49-F238E27FC236}">
                <a16:creationId xmlns:a16="http://schemas.microsoft.com/office/drawing/2014/main" id="{1A124E4A-4031-C32F-2C93-53744D74602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61482" y="6189175"/>
            <a:ext cx="1586913" cy="803936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5" name="Freeform 1176">
            <a:extLst>
              <a:ext uri="{FF2B5EF4-FFF2-40B4-BE49-F238E27FC236}">
                <a16:creationId xmlns:a16="http://schemas.microsoft.com/office/drawing/2014/main" id="{FAC4DB24-3D43-BA58-DA5E-1E43B4502483}"/>
              </a:ext>
            </a:extLst>
          </p:cNvPr>
          <p:cNvSpPr/>
          <p:nvPr/>
        </p:nvSpPr>
        <p:spPr bwMode="auto">
          <a:xfrm>
            <a:off x="7212576" y="5323111"/>
            <a:ext cx="716357" cy="837620"/>
          </a:xfrm>
          <a:custGeom>
            <a:avLst/>
            <a:gdLst>
              <a:gd name="T0" fmla="*/ 957 w 957"/>
              <a:gd name="T1" fmla="*/ 1119 h 1119"/>
              <a:gd name="T2" fmla="*/ 0 w 957"/>
              <a:gd name="T3" fmla="*/ 0 h 1119"/>
              <a:gd name="T4" fmla="*/ 957 w 957"/>
              <a:gd name="T5" fmla="*/ 1119 h 1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57" h="1119">
                <a:moveTo>
                  <a:pt x="957" y="1119"/>
                </a:moveTo>
                <a:lnTo>
                  <a:pt x="0" y="0"/>
                </a:lnTo>
                <a:lnTo>
                  <a:pt x="957" y="1119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6" name="Line 1177">
            <a:extLst>
              <a:ext uri="{FF2B5EF4-FFF2-40B4-BE49-F238E27FC236}">
                <a16:creationId xmlns:a16="http://schemas.microsoft.com/office/drawing/2014/main" id="{35C566DC-26F2-53C6-6D01-AD9AE5579AE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212576" y="5323111"/>
            <a:ext cx="716357" cy="837620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Freeform 1180">
            <a:extLst>
              <a:ext uri="{FF2B5EF4-FFF2-40B4-BE49-F238E27FC236}">
                <a16:creationId xmlns:a16="http://schemas.microsoft.com/office/drawing/2014/main" id="{214DB451-98FE-8A30-AA35-511403B29C00}"/>
              </a:ext>
            </a:extLst>
          </p:cNvPr>
          <p:cNvSpPr/>
          <p:nvPr/>
        </p:nvSpPr>
        <p:spPr bwMode="auto">
          <a:xfrm>
            <a:off x="9342931" y="6429458"/>
            <a:ext cx="49404" cy="214832"/>
          </a:xfrm>
          <a:custGeom>
            <a:avLst/>
            <a:gdLst>
              <a:gd name="T0" fmla="*/ 0 w 66"/>
              <a:gd name="T1" fmla="*/ 287 h 287"/>
              <a:gd name="T2" fmla="*/ 66 w 66"/>
              <a:gd name="T3" fmla="*/ 0 h 287"/>
              <a:gd name="T4" fmla="*/ 0 w 66"/>
              <a:gd name="T5" fmla="*/ 287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6" h="287">
                <a:moveTo>
                  <a:pt x="0" y="287"/>
                </a:moveTo>
                <a:lnTo>
                  <a:pt x="66" y="0"/>
                </a:lnTo>
                <a:lnTo>
                  <a:pt x="0" y="287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8" name="Line 1181">
            <a:extLst>
              <a:ext uri="{FF2B5EF4-FFF2-40B4-BE49-F238E27FC236}">
                <a16:creationId xmlns:a16="http://schemas.microsoft.com/office/drawing/2014/main" id="{D51A65FA-5875-E960-0CFC-00621CF0EF3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342931" y="6429458"/>
            <a:ext cx="49404" cy="214832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9" name="Freeform 1182">
            <a:extLst>
              <a:ext uri="{FF2B5EF4-FFF2-40B4-BE49-F238E27FC236}">
                <a16:creationId xmlns:a16="http://schemas.microsoft.com/office/drawing/2014/main" id="{FC00739A-5CFB-74EB-063B-E4A77DC55F74}"/>
              </a:ext>
            </a:extLst>
          </p:cNvPr>
          <p:cNvSpPr/>
          <p:nvPr/>
        </p:nvSpPr>
        <p:spPr bwMode="auto">
          <a:xfrm>
            <a:off x="9392335" y="5404702"/>
            <a:ext cx="449126" cy="1024756"/>
          </a:xfrm>
          <a:custGeom>
            <a:avLst/>
            <a:gdLst>
              <a:gd name="T0" fmla="*/ 0 w 600"/>
              <a:gd name="T1" fmla="*/ 1369 h 1369"/>
              <a:gd name="T2" fmla="*/ 600 w 600"/>
              <a:gd name="T3" fmla="*/ 0 h 1369"/>
              <a:gd name="T4" fmla="*/ 0 w 600"/>
              <a:gd name="T5" fmla="*/ 1369 h 1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00" h="1369">
                <a:moveTo>
                  <a:pt x="0" y="1369"/>
                </a:moveTo>
                <a:lnTo>
                  <a:pt x="600" y="0"/>
                </a:lnTo>
                <a:lnTo>
                  <a:pt x="0" y="1369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0" name="Line 1183">
            <a:extLst>
              <a:ext uri="{FF2B5EF4-FFF2-40B4-BE49-F238E27FC236}">
                <a16:creationId xmlns:a16="http://schemas.microsoft.com/office/drawing/2014/main" id="{26F5EE5E-9D48-71A7-46BC-7C4387807CF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392335" y="5404702"/>
            <a:ext cx="449126" cy="1024756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1" name="Freeform 1184">
            <a:extLst>
              <a:ext uri="{FF2B5EF4-FFF2-40B4-BE49-F238E27FC236}">
                <a16:creationId xmlns:a16="http://schemas.microsoft.com/office/drawing/2014/main" id="{97E6E30B-7750-4507-472B-11D1B6C39896}"/>
              </a:ext>
            </a:extLst>
          </p:cNvPr>
          <p:cNvSpPr/>
          <p:nvPr/>
        </p:nvSpPr>
        <p:spPr bwMode="auto">
          <a:xfrm>
            <a:off x="7976840" y="4552859"/>
            <a:ext cx="569642" cy="1604129"/>
          </a:xfrm>
          <a:custGeom>
            <a:avLst/>
            <a:gdLst>
              <a:gd name="T0" fmla="*/ 761 w 761"/>
              <a:gd name="T1" fmla="*/ 0 h 2143"/>
              <a:gd name="T2" fmla="*/ 0 w 761"/>
              <a:gd name="T3" fmla="*/ 2143 h 2143"/>
              <a:gd name="T4" fmla="*/ 761 w 761"/>
              <a:gd name="T5" fmla="*/ 0 h 2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61" h="2143">
                <a:moveTo>
                  <a:pt x="761" y="0"/>
                </a:moveTo>
                <a:lnTo>
                  <a:pt x="0" y="2143"/>
                </a:lnTo>
                <a:lnTo>
                  <a:pt x="761" y="0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2" name="Line 1185">
            <a:extLst>
              <a:ext uri="{FF2B5EF4-FFF2-40B4-BE49-F238E27FC236}">
                <a16:creationId xmlns:a16="http://schemas.microsoft.com/office/drawing/2014/main" id="{9FFA6FED-13DD-A1E4-D926-39663B59D8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976840" y="4552859"/>
            <a:ext cx="569642" cy="1604129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3" name="Freeform 1186">
            <a:extLst>
              <a:ext uri="{FF2B5EF4-FFF2-40B4-BE49-F238E27FC236}">
                <a16:creationId xmlns:a16="http://schemas.microsoft.com/office/drawing/2014/main" id="{51658630-8B31-7DA8-D8A4-F8E6FC5485AE}"/>
              </a:ext>
            </a:extLst>
          </p:cNvPr>
          <p:cNvSpPr/>
          <p:nvPr/>
        </p:nvSpPr>
        <p:spPr bwMode="auto">
          <a:xfrm>
            <a:off x="8321918" y="4590286"/>
            <a:ext cx="232049" cy="70363"/>
          </a:xfrm>
          <a:custGeom>
            <a:avLst/>
            <a:gdLst>
              <a:gd name="T0" fmla="*/ 0 w 310"/>
              <a:gd name="T1" fmla="*/ 94 h 94"/>
              <a:gd name="T2" fmla="*/ 310 w 310"/>
              <a:gd name="T3" fmla="*/ 0 h 94"/>
              <a:gd name="T4" fmla="*/ 0 w 310"/>
              <a:gd name="T5" fmla="*/ 9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10" h="94">
                <a:moveTo>
                  <a:pt x="0" y="94"/>
                </a:moveTo>
                <a:lnTo>
                  <a:pt x="310" y="0"/>
                </a:lnTo>
                <a:lnTo>
                  <a:pt x="0" y="94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4" name="Line 1187">
            <a:extLst>
              <a:ext uri="{FF2B5EF4-FFF2-40B4-BE49-F238E27FC236}">
                <a16:creationId xmlns:a16="http://schemas.microsoft.com/office/drawing/2014/main" id="{8F046A83-CA84-C77B-B651-D0ED66D3F0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21918" y="4590286"/>
            <a:ext cx="232049" cy="70363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5" name="Freeform 1188">
            <a:extLst>
              <a:ext uri="{FF2B5EF4-FFF2-40B4-BE49-F238E27FC236}">
                <a16:creationId xmlns:a16="http://schemas.microsoft.com/office/drawing/2014/main" id="{41768136-2CCC-2E66-2A3B-18F0771FBEA5}"/>
              </a:ext>
            </a:extLst>
          </p:cNvPr>
          <p:cNvSpPr/>
          <p:nvPr/>
        </p:nvSpPr>
        <p:spPr bwMode="auto">
          <a:xfrm>
            <a:off x="6967054" y="4735504"/>
            <a:ext cx="245522" cy="587607"/>
          </a:xfrm>
          <a:custGeom>
            <a:avLst/>
            <a:gdLst>
              <a:gd name="T0" fmla="*/ 328 w 328"/>
              <a:gd name="T1" fmla="*/ 785 h 785"/>
              <a:gd name="T2" fmla="*/ 0 w 328"/>
              <a:gd name="T3" fmla="*/ 0 h 785"/>
              <a:gd name="T4" fmla="*/ 328 w 328"/>
              <a:gd name="T5" fmla="*/ 785 h 7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28" h="785">
                <a:moveTo>
                  <a:pt x="328" y="785"/>
                </a:moveTo>
                <a:lnTo>
                  <a:pt x="0" y="0"/>
                </a:lnTo>
                <a:lnTo>
                  <a:pt x="328" y="785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6" name="Line 1189">
            <a:extLst>
              <a:ext uri="{FF2B5EF4-FFF2-40B4-BE49-F238E27FC236}">
                <a16:creationId xmlns:a16="http://schemas.microsoft.com/office/drawing/2014/main" id="{057D6E8B-4215-A2C4-C701-CE15BDA9E77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967054" y="4735504"/>
            <a:ext cx="245522" cy="587607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7" name="Freeform 1190">
            <a:extLst>
              <a:ext uri="{FF2B5EF4-FFF2-40B4-BE49-F238E27FC236}">
                <a16:creationId xmlns:a16="http://schemas.microsoft.com/office/drawing/2014/main" id="{704FB430-0F06-9E7A-4003-4470DFCA12DC}"/>
              </a:ext>
            </a:extLst>
          </p:cNvPr>
          <p:cNvSpPr/>
          <p:nvPr/>
        </p:nvSpPr>
        <p:spPr bwMode="auto">
          <a:xfrm>
            <a:off x="6475261" y="5323111"/>
            <a:ext cx="737316" cy="612309"/>
          </a:xfrm>
          <a:custGeom>
            <a:avLst/>
            <a:gdLst>
              <a:gd name="T0" fmla="*/ 0 w 985"/>
              <a:gd name="T1" fmla="*/ 818 h 818"/>
              <a:gd name="T2" fmla="*/ 985 w 985"/>
              <a:gd name="T3" fmla="*/ 0 h 818"/>
              <a:gd name="T4" fmla="*/ 0 w 985"/>
              <a:gd name="T5" fmla="*/ 818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85" h="818">
                <a:moveTo>
                  <a:pt x="0" y="818"/>
                </a:moveTo>
                <a:lnTo>
                  <a:pt x="985" y="0"/>
                </a:lnTo>
                <a:lnTo>
                  <a:pt x="0" y="818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8" name="Line 1191">
            <a:extLst>
              <a:ext uri="{FF2B5EF4-FFF2-40B4-BE49-F238E27FC236}">
                <a16:creationId xmlns:a16="http://schemas.microsoft.com/office/drawing/2014/main" id="{86368325-A66C-08A0-7A31-1B01F0A77C9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75261" y="5323111"/>
            <a:ext cx="737316" cy="612309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9" name="Freeform 1192">
            <a:extLst>
              <a:ext uri="{FF2B5EF4-FFF2-40B4-BE49-F238E27FC236}">
                <a16:creationId xmlns:a16="http://schemas.microsoft.com/office/drawing/2014/main" id="{5BD8AD90-A623-6AF5-551F-DE21ED4B23DA}"/>
              </a:ext>
            </a:extLst>
          </p:cNvPr>
          <p:cNvSpPr/>
          <p:nvPr/>
        </p:nvSpPr>
        <p:spPr bwMode="auto">
          <a:xfrm>
            <a:off x="6455799" y="5893501"/>
            <a:ext cx="1411753" cy="15720"/>
          </a:xfrm>
          <a:custGeom>
            <a:avLst/>
            <a:gdLst>
              <a:gd name="T0" fmla="*/ 0 w 1886"/>
              <a:gd name="T1" fmla="*/ 21 h 21"/>
              <a:gd name="T2" fmla="*/ 1886 w 1886"/>
              <a:gd name="T3" fmla="*/ 0 h 21"/>
              <a:gd name="T4" fmla="*/ 0 w 1886"/>
              <a:gd name="T5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86" h="21">
                <a:moveTo>
                  <a:pt x="0" y="21"/>
                </a:moveTo>
                <a:lnTo>
                  <a:pt x="1886" y="0"/>
                </a:lnTo>
                <a:lnTo>
                  <a:pt x="0" y="21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0" name="Line 1193">
            <a:extLst>
              <a:ext uri="{FF2B5EF4-FFF2-40B4-BE49-F238E27FC236}">
                <a16:creationId xmlns:a16="http://schemas.microsoft.com/office/drawing/2014/main" id="{C3A489E6-812C-11C6-F7A6-6ACA1C272A8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55799" y="5893501"/>
            <a:ext cx="1411753" cy="15720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1" name="Freeform 1194">
            <a:extLst>
              <a:ext uri="{FF2B5EF4-FFF2-40B4-BE49-F238E27FC236}">
                <a16:creationId xmlns:a16="http://schemas.microsoft.com/office/drawing/2014/main" id="{6ACCE11D-F340-5B08-060B-EA7921BB9764}"/>
              </a:ext>
            </a:extLst>
          </p:cNvPr>
          <p:cNvSpPr/>
          <p:nvPr/>
        </p:nvSpPr>
        <p:spPr bwMode="auto">
          <a:xfrm>
            <a:off x="7745539" y="6993111"/>
            <a:ext cx="45661" cy="270224"/>
          </a:xfrm>
          <a:custGeom>
            <a:avLst/>
            <a:gdLst>
              <a:gd name="T0" fmla="*/ 61 w 61"/>
              <a:gd name="T1" fmla="*/ 361 h 361"/>
              <a:gd name="T2" fmla="*/ 0 w 61"/>
              <a:gd name="T3" fmla="*/ 0 h 361"/>
              <a:gd name="T4" fmla="*/ 61 w 61"/>
              <a:gd name="T5" fmla="*/ 361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1" h="361">
                <a:moveTo>
                  <a:pt x="61" y="361"/>
                </a:moveTo>
                <a:lnTo>
                  <a:pt x="0" y="0"/>
                </a:lnTo>
                <a:lnTo>
                  <a:pt x="61" y="361"/>
                </a:lnTo>
                <a:close/>
              </a:path>
            </a:pathLst>
          </a:cu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" name="Line 1195">
            <a:extLst>
              <a:ext uri="{FF2B5EF4-FFF2-40B4-BE49-F238E27FC236}">
                <a16:creationId xmlns:a16="http://schemas.microsoft.com/office/drawing/2014/main" id="{4F6FFCE1-EB97-2601-C669-4774ACE3F26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745539" y="6993111"/>
            <a:ext cx="45661" cy="270224"/>
          </a:xfrm>
          <a:prstGeom prst="line">
            <a:avLst/>
          </a:prstGeom>
          <a:solidFill>
            <a:schemeClr val="tx2"/>
          </a:solidFill>
          <a:ln w="3175" cap="flat">
            <a:solidFill>
              <a:schemeClr val="tx2">
                <a:alpha val="14000"/>
              </a:schemeClr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3" name="Oval 1199">
            <a:extLst>
              <a:ext uri="{FF2B5EF4-FFF2-40B4-BE49-F238E27FC236}">
                <a16:creationId xmlns:a16="http://schemas.microsoft.com/office/drawing/2014/main" id="{E63C7ABC-28F1-C427-4D02-490CFFBC1A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79109" y="5882272"/>
            <a:ext cx="74106" cy="76351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Oval 1200">
            <a:extLst>
              <a:ext uri="{FF2B5EF4-FFF2-40B4-BE49-F238E27FC236}">
                <a16:creationId xmlns:a16="http://schemas.microsoft.com/office/drawing/2014/main" id="{48B11A4D-2C20-8EB6-D662-1D7DBD5DCB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60480" y="7115124"/>
            <a:ext cx="75603" cy="74106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5" name="Oval 1202">
            <a:extLst>
              <a:ext uri="{FF2B5EF4-FFF2-40B4-BE49-F238E27FC236}">
                <a16:creationId xmlns:a16="http://schemas.microsoft.com/office/drawing/2014/main" id="{8DAEB082-D9A8-FCD3-9BE7-2C8E8ADD07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7834" y="5898740"/>
            <a:ext cx="74106" cy="74106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16" name="Oval 1203">
            <a:extLst>
              <a:ext uri="{FF2B5EF4-FFF2-40B4-BE49-F238E27FC236}">
                <a16:creationId xmlns:a16="http://schemas.microsoft.com/office/drawing/2014/main" id="{EEDDE1E8-1707-563B-2F46-2E225D2E19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0165" y="4665889"/>
            <a:ext cx="74106" cy="74854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17" name="Oval 1204">
            <a:extLst>
              <a:ext uri="{FF2B5EF4-FFF2-40B4-BE49-F238E27FC236}">
                <a16:creationId xmlns:a16="http://schemas.microsoft.com/office/drawing/2014/main" id="{1F759214-90A9-443F-823A-33AC9E0FA0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4783" y="5367274"/>
            <a:ext cx="75603" cy="74106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18" name="Oval 1205">
            <a:extLst>
              <a:ext uri="{FF2B5EF4-FFF2-40B4-BE49-F238E27FC236}">
                <a16:creationId xmlns:a16="http://schemas.microsoft.com/office/drawing/2014/main" id="{891A8F1F-5EC3-75F4-F886-F8806221E3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5504" y="6606862"/>
            <a:ext cx="74106" cy="74106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9" name="Oval 1206">
            <a:extLst>
              <a:ext uri="{FF2B5EF4-FFF2-40B4-BE49-F238E27FC236}">
                <a16:creationId xmlns:a16="http://schemas.microsoft.com/office/drawing/2014/main" id="{67018BD6-4D5D-8F13-35F3-B29D0D044B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6978" y="7212434"/>
            <a:ext cx="74106" cy="76351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0" name="Oval 1207">
            <a:extLst>
              <a:ext uri="{FF2B5EF4-FFF2-40B4-BE49-F238E27FC236}">
                <a16:creationId xmlns:a16="http://schemas.microsoft.com/office/drawing/2014/main" id="{6A0A13BC-E847-4AFF-2F67-4B82301154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0125" y="5856074"/>
            <a:ext cx="74106" cy="74106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21" name="Oval 1208">
            <a:extLst>
              <a:ext uri="{FF2B5EF4-FFF2-40B4-BE49-F238E27FC236}">
                <a16:creationId xmlns:a16="http://schemas.microsoft.com/office/drawing/2014/main" id="{8419A8B3-3234-2553-FB07-ECFF0224D0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09803" y="4552859"/>
            <a:ext cx="75603" cy="74106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22" name="Oval 1210">
            <a:extLst>
              <a:ext uri="{FF2B5EF4-FFF2-40B4-BE49-F238E27FC236}">
                <a16:creationId xmlns:a16="http://schemas.microsoft.com/office/drawing/2014/main" id="{3C8D48E2-09B6-CE0E-E305-639677A53F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37634" y="5114267"/>
            <a:ext cx="65124" cy="63626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23" name="Oval 1211">
            <a:extLst>
              <a:ext uri="{FF2B5EF4-FFF2-40B4-BE49-F238E27FC236}">
                <a16:creationId xmlns:a16="http://schemas.microsoft.com/office/drawing/2014/main" id="{796D4720-6DCB-AE17-ECF9-FF09669F4B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3030" y="5848588"/>
            <a:ext cx="114527" cy="115276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24" name="Oval 1212">
            <a:extLst>
              <a:ext uri="{FF2B5EF4-FFF2-40B4-BE49-F238E27FC236}">
                <a16:creationId xmlns:a16="http://schemas.microsoft.com/office/drawing/2014/main" id="{3380F9E8-63CC-A645-C6DC-786DAA6E5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9726" y="6913017"/>
            <a:ext cx="169920" cy="169920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25" name="Oval 1213">
            <a:extLst>
              <a:ext uri="{FF2B5EF4-FFF2-40B4-BE49-F238E27FC236}">
                <a16:creationId xmlns:a16="http://schemas.microsoft.com/office/drawing/2014/main" id="{C5E63D92-CFC1-EE1A-062D-F9F79FCABC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44208" y="5287929"/>
            <a:ext cx="77849" cy="79346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26" name="Oval 1215">
            <a:extLst>
              <a:ext uri="{FF2B5EF4-FFF2-40B4-BE49-F238E27FC236}">
                <a16:creationId xmlns:a16="http://schemas.microsoft.com/office/drawing/2014/main" id="{23F6A60A-5192-52FA-DA44-4DC309B088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68077" y="5110524"/>
            <a:ext cx="65872" cy="65872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27" name="Oval 1216">
            <a:extLst>
              <a:ext uri="{FF2B5EF4-FFF2-40B4-BE49-F238E27FC236}">
                <a16:creationId xmlns:a16="http://schemas.microsoft.com/office/drawing/2014/main" id="{4B46148F-2B5F-B3D5-6CBC-796A2EDC65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50806" y="4590286"/>
            <a:ext cx="142223" cy="141475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28" name="Oval 1217">
            <a:extLst>
              <a:ext uri="{FF2B5EF4-FFF2-40B4-BE49-F238E27FC236}">
                <a16:creationId xmlns:a16="http://schemas.microsoft.com/office/drawing/2014/main" id="{AA7886DD-83DC-037E-084A-820B45FA6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7875" y="5298408"/>
            <a:ext cx="51650" cy="50901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29" name="Oval 1218">
            <a:extLst>
              <a:ext uri="{FF2B5EF4-FFF2-40B4-BE49-F238E27FC236}">
                <a16:creationId xmlns:a16="http://schemas.microsoft.com/office/drawing/2014/main" id="{0C5F4C5C-05DF-8FBD-3EC7-F1704772F2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67552" y="6102344"/>
            <a:ext cx="109287" cy="109287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30" name="Oval 1219">
            <a:extLst>
              <a:ext uri="{FF2B5EF4-FFF2-40B4-BE49-F238E27FC236}">
                <a16:creationId xmlns:a16="http://schemas.microsoft.com/office/drawing/2014/main" id="{66E48CF3-3DFD-86FE-B9A6-06EFFB5BF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2452" y="6369574"/>
            <a:ext cx="118270" cy="120516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31" name="Oval 1220">
            <a:extLst>
              <a:ext uri="{FF2B5EF4-FFF2-40B4-BE49-F238E27FC236}">
                <a16:creationId xmlns:a16="http://schemas.microsoft.com/office/drawing/2014/main" id="{FA6AB807-C055-D8EB-B597-EA2EB2C25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6838" y="6936222"/>
            <a:ext cx="111533" cy="111533"/>
          </a:xfrm>
          <a:prstGeom prst="ellipse">
            <a:avLst/>
          </a:prstGeom>
          <a:solidFill>
            <a:srgbClr val="0CBFEA"/>
          </a:solidFill>
          <a:ln w="3175">
            <a:solidFill>
              <a:schemeClr val="tx2">
                <a:alpha val="14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2" name="Oval 1221">
            <a:extLst>
              <a:ext uri="{FF2B5EF4-FFF2-40B4-BE49-F238E27FC236}">
                <a16:creationId xmlns:a16="http://schemas.microsoft.com/office/drawing/2014/main" id="{B52ECBB1-EF5A-915B-0705-2115C277BB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82435" y="5516235"/>
            <a:ext cx="151955" cy="154200"/>
          </a:xfrm>
          <a:prstGeom prst="ellipse">
            <a:avLst/>
          </a:prstGeom>
          <a:solidFill>
            <a:srgbClr val="0CBFE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31999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1654</TotalTime>
  <Words>374</Words>
  <Application>Microsoft Macintosh PowerPoint</Application>
  <PresentationFormat>宽屏</PresentationFormat>
  <Paragraphs>77</Paragraphs>
  <Slides>8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Arial</vt:lpstr>
      <vt:lpstr>Roboto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赖 艺彬</dc:creator>
  <cp:lastModifiedBy>Roorings LUO Yiling</cp:lastModifiedBy>
  <cp:revision>24</cp:revision>
  <dcterms:created xsi:type="dcterms:W3CDTF">2022-08-30T03:22:32Z</dcterms:created>
  <dcterms:modified xsi:type="dcterms:W3CDTF">2022-09-04T15:46:28Z</dcterms:modified>
</cp:coreProperties>
</file>

<file path=docProps/thumbnail.jpeg>
</file>